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7" r:id="rId2"/>
    <p:sldId id="325" r:id="rId3"/>
    <p:sldId id="258" r:id="rId4"/>
    <p:sldId id="259" r:id="rId5"/>
    <p:sldId id="260" r:id="rId6"/>
    <p:sldId id="321" r:id="rId7"/>
    <p:sldId id="320" r:id="rId8"/>
    <p:sldId id="322" r:id="rId9"/>
    <p:sldId id="323" r:id="rId10"/>
    <p:sldId id="324" r:id="rId11"/>
    <p:sldId id="292" r:id="rId12"/>
    <p:sldId id="307" r:id="rId13"/>
    <p:sldId id="299" r:id="rId14"/>
    <p:sldId id="306" r:id="rId15"/>
    <p:sldId id="303" r:id="rId16"/>
    <p:sldId id="305" r:id="rId17"/>
    <p:sldId id="300" r:id="rId18"/>
    <p:sldId id="309" r:id="rId19"/>
  </p:sldIdLst>
  <p:sldSz cx="9144000" cy="6858000" type="screen4x3"/>
  <p:notesSz cx="6858000" cy="9947275"/>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E94"/>
    <a:srgbClr val="9CD6CB"/>
    <a:srgbClr val="8EE4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542" autoAdjust="0"/>
    <p:restoredTop sz="94660"/>
  </p:normalViewPr>
  <p:slideViewPr>
    <p:cSldViewPr>
      <p:cViewPr varScale="1">
        <p:scale>
          <a:sx n="109" d="100"/>
          <a:sy n="109" d="100"/>
        </p:scale>
        <p:origin x="-624" y="-13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4"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sz="quarter" idx="1"/>
          </p:nvPr>
        </p:nvSpPr>
        <p:spPr>
          <a:xfrm>
            <a:off x="3884613" y="0"/>
            <a:ext cx="2971800" cy="496888"/>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8A4F82B4-2306-42F9-8161-327ED01D2F0A}" type="datetimeFigureOut">
              <a:rPr lang="ru-RU"/>
              <a:pPr>
                <a:defRPr/>
              </a:pPr>
              <a:t>25.06.2019</a:t>
            </a:fld>
            <a:endParaRPr lang="ru-RU" dirty="0"/>
          </a:p>
        </p:txBody>
      </p:sp>
      <p:sp>
        <p:nvSpPr>
          <p:cNvPr id="4" name="Нижний колонтитул 3"/>
          <p:cNvSpPr>
            <a:spLocks noGrp="1"/>
          </p:cNvSpPr>
          <p:nvPr>
            <p:ph type="ftr" sz="quarter" idx="2"/>
          </p:nvPr>
        </p:nvSpPr>
        <p:spPr>
          <a:xfrm>
            <a:off x="0" y="9448800"/>
            <a:ext cx="2971800" cy="496888"/>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ru-RU"/>
          </a:p>
        </p:txBody>
      </p:sp>
      <p:sp>
        <p:nvSpPr>
          <p:cNvPr id="5" name="Номер слайда 4"/>
          <p:cNvSpPr>
            <a:spLocks noGrp="1"/>
          </p:cNvSpPr>
          <p:nvPr>
            <p:ph type="sldNum" sz="quarter" idx="3"/>
          </p:nvPr>
        </p:nvSpPr>
        <p:spPr>
          <a:xfrm>
            <a:off x="3884613" y="9448800"/>
            <a:ext cx="2971800" cy="496888"/>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21E86FED-3899-4306-9C5A-4CEF597F9215}" type="slidenum">
              <a:rPr lang="ru-RU"/>
              <a:pPr>
                <a:defRPr/>
              </a:pPr>
              <a:t>‹#›</a:t>
            </a:fld>
            <a:endParaRPr lang="ru-RU" dirty="0"/>
          </a:p>
        </p:txBody>
      </p:sp>
    </p:spTree>
    <p:extLst>
      <p:ext uri="{BB962C8B-B14F-4D97-AF65-F5344CB8AC3E}">
        <p14:creationId xmlns:p14="http://schemas.microsoft.com/office/powerpoint/2010/main" val="4763235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idx="1"/>
          </p:nvPr>
        </p:nvSpPr>
        <p:spPr>
          <a:xfrm>
            <a:off x="3884613" y="0"/>
            <a:ext cx="2971800" cy="496888"/>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A7189E80-04E8-4A73-9323-F89CCAA7DBCC}" type="datetimeFigureOut">
              <a:rPr lang="ru-RU"/>
              <a:pPr>
                <a:defRPr/>
              </a:pPr>
              <a:t>25.06.2019</a:t>
            </a:fld>
            <a:endParaRPr lang="ru-RU" dirty="0"/>
          </a:p>
        </p:txBody>
      </p:sp>
      <p:sp>
        <p:nvSpPr>
          <p:cNvPr id="4" name="Образ слайда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pPr lvl="0"/>
            <a:endParaRPr lang="ru-RU" noProof="0" dirty="0"/>
          </a:p>
        </p:txBody>
      </p:sp>
      <p:sp>
        <p:nvSpPr>
          <p:cNvPr id="5" name="Заметки 4"/>
          <p:cNvSpPr>
            <a:spLocks noGrp="1"/>
          </p:cNvSpPr>
          <p:nvPr>
            <p:ph type="body" sz="quarter" idx="3"/>
          </p:nvPr>
        </p:nvSpPr>
        <p:spPr>
          <a:xfrm>
            <a:off x="685800" y="4724400"/>
            <a:ext cx="5486400" cy="4476750"/>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a:p>
        </p:txBody>
      </p:sp>
      <p:sp>
        <p:nvSpPr>
          <p:cNvPr id="6" name="Нижний колонтитул 5"/>
          <p:cNvSpPr>
            <a:spLocks noGrp="1"/>
          </p:cNvSpPr>
          <p:nvPr>
            <p:ph type="ftr" sz="quarter" idx="4"/>
          </p:nvPr>
        </p:nvSpPr>
        <p:spPr>
          <a:xfrm>
            <a:off x="0" y="9448800"/>
            <a:ext cx="2971800" cy="496888"/>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ru-RU"/>
          </a:p>
        </p:txBody>
      </p:sp>
      <p:sp>
        <p:nvSpPr>
          <p:cNvPr id="7" name="Номер слайда 6"/>
          <p:cNvSpPr>
            <a:spLocks noGrp="1"/>
          </p:cNvSpPr>
          <p:nvPr>
            <p:ph type="sldNum" sz="quarter" idx="5"/>
          </p:nvPr>
        </p:nvSpPr>
        <p:spPr>
          <a:xfrm>
            <a:off x="3884613" y="9448800"/>
            <a:ext cx="2971800" cy="496888"/>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FF0CD888-CDE0-4D2F-B3F8-49BD351B2297}" type="slidenum">
              <a:rPr lang="ru-RU"/>
              <a:pPr>
                <a:defRPr/>
              </a:pPr>
              <a:t>‹#›</a:t>
            </a:fld>
            <a:endParaRPr lang="ru-RU" dirty="0"/>
          </a:p>
        </p:txBody>
      </p:sp>
    </p:spTree>
    <p:extLst>
      <p:ext uri="{BB962C8B-B14F-4D97-AF65-F5344CB8AC3E}">
        <p14:creationId xmlns:p14="http://schemas.microsoft.com/office/powerpoint/2010/main" val="31936991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C2EEF939-AC02-4C83-8977-CBFDDA567F99}" type="slidenum">
              <a:rPr lang="ru-RU"/>
              <a:pPr>
                <a:defRPr/>
              </a:pPr>
              <a:t>‹#›</a:t>
            </a:fld>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72A2A1D3-EDCA-4C62-B7BB-CB658DF4CF31}" type="slidenum">
              <a:rPr lang="ru-RU"/>
              <a:pPr>
                <a:defRPr/>
              </a:pPr>
              <a:t>‹#›</a:t>
            </a:fld>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D9A0B0D1-5D50-47BF-927E-C8806B7F69D8}" type="slidenum">
              <a:rPr lang="ru-RU"/>
              <a:pPr>
                <a:defRPr/>
              </a:pPr>
              <a:t>‹#›</a:t>
            </a:fld>
            <a:endParaRPr lang="ru-R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Объект">
    <p:spTree>
      <p:nvGrpSpPr>
        <p:cNvPr id="1" name=""/>
        <p:cNvGrpSpPr/>
        <p:nvPr/>
      </p:nvGrpSpPr>
      <p:grpSpPr>
        <a:xfrm>
          <a:off x="0" y="0"/>
          <a:ext cx="0" cy="0"/>
          <a:chOff x="0" y="0"/>
          <a:chExt cx="0" cy="0"/>
        </a:xfrm>
      </p:grpSpPr>
      <p:sp>
        <p:nvSpPr>
          <p:cNvPr id="2" name="Объект 1"/>
          <p:cNvSpPr>
            <a:spLocks noGrp="1"/>
          </p:cNvSpPr>
          <p:nvPr>
            <p:ph/>
          </p:nvPr>
        </p:nvSpPr>
        <p:spPr>
          <a:xfrm>
            <a:off x="457200" y="274638"/>
            <a:ext cx="8229600" cy="5851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Дата 2"/>
          <p:cNvSpPr>
            <a:spLocks noGrp="1"/>
          </p:cNvSpPr>
          <p:nvPr>
            <p:ph type="dt" sz="half" idx="10"/>
          </p:nvPr>
        </p:nvSpPr>
        <p:spPr>
          <a:xfrm>
            <a:off x="457200" y="6245225"/>
            <a:ext cx="2133600" cy="476250"/>
          </a:xfrm>
        </p:spPr>
        <p:txBody>
          <a:bodyPr/>
          <a:lstStyle>
            <a:lvl1pPr>
              <a:defRPr/>
            </a:lvl1pPr>
          </a:lstStyle>
          <a:p>
            <a:pPr>
              <a:defRPr/>
            </a:pPr>
            <a:endParaRPr lang="ru-RU" altLang="ru-RU"/>
          </a:p>
        </p:txBody>
      </p:sp>
      <p:sp>
        <p:nvSpPr>
          <p:cNvPr id="4" name="Нижний колонтитул 3"/>
          <p:cNvSpPr>
            <a:spLocks noGrp="1"/>
          </p:cNvSpPr>
          <p:nvPr>
            <p:ph type="ftr" sz="quarter" idx="11"/>
          </p:nvPr>
        </p:nvSpPr>
        <p:spPr>
          <a:xfrm>
            <a:off x="3124200" y="6245225"/>
            <a:ext cx="2895600" cy="476250"/>
          </a:xfrm>
        </p:spPr>
        <p:txBody>
          <a:bodyPr/>
          <a:lstStyle>
            <a:lvl1pPr>
              <a:defRPr/>
            </a:lvl1pPr>
          </a:lstStyle>
          <a:p>
            <a:pPr>
              <a:defRPr/>
            </a:pPr>
            <a:endParaRPr lang="ru-RU" altLang="ru-RU"/>
          </a:p>
        </p:txBody>
      </p:sp>
      <p:sp>
        <p:nvSpPr>
          <p:cNvPr id="5" name="Номер слайда 4"/>
          <p:cNvSpPr>
            <a:spLocks noGrp="1"/>
          </p:cNvSpPr>
          <p:nvPr>
            <p:ph type="sldNum" sz="quarter" idx="12"/>
          </p:nvPr>
        </p:nvSpPr>
        <p:spPr>
          <a:xfrm>
            <a:off x="6553200" y="6245225"/>
            <a:ext cx="2133600" cy="476250"/>
          </a:xfrm>
        </p:spPr>
        <p:txBody>
          <a:bodyPr/>
          <a:lstStyle>
            <a:lvl1pPr>
              <a:defRPr/>
            </a:lvl1pPr>
          </a:lstStyle>
          <a:p>
            <a:pPr>
              <a:defRPr/>
            </a:pPr>
            <a:fld id="{9E8A4428-670F-4718-9885-19126039F044}" type="slidenum">
              <a:rPr lang="ru-RU" altLang="ru-RU"/>
              <a:pPr>
                <a:defRPr/>
              </a:pPr>
              <a:t>‹#›</a:t>
            </a:fld>
            <a:endParaRPr lang="ru-RU" alt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9D953D93-3590-49B4-9E29-154DED498C7E}" type="slidenum">
              <a:rPr lang="ru-RU"/>
              <a:pPr>
                <a:defRPr/>
              </a:pPr>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31DF640B-78D6-42F8-AE40-2E9CDBFB5749}" type="slidenum">
              <a:rPr lang="ru-RU"/>
              <a:pPr>
                <a:defRPr/>
              </a:pPr>
              <a:t>‹#›</a:t>
            </a:fld>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F636053D-7C8A-4A71-9471-DAFD733229CF}" type="slidenum">
              <a:rPr lang="ru-RU"/>
              <a:pPr>
                <a:defRPr/>
              </a:pPr>
              <a:t>‹#›</a:t>
            </a:fld>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pPr>
              <a:defRPr/>
            </a:pPr>
            <a:fld id="{D08D679B-2B8D-4065-9D00-02DC52C7BAAB}" type="slidenum">
              <a:rPr lang="ru-RU"/>
              <a:pPr>
                <a:defRPr/>
              </a:pPr>
              <a:t>‹#›</a:t>
            </a:fld>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pPr>
              <a:defRPr/>
            </a:pPr>
            <a:fld id="{D898DE56-D4BC-40A0-90C6-E1C965C1E6A7}" type="slidenum">
              <a:rPr lang="ru-RU"/>
              <a:pPr>
                <a:defRPr/>
              </a:pPr>
              <a:t>‹#›</a:t>
            </a:fld>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pPr>
              <a:defRPr/>
            </a:pPr>
            <a:fld id="{B713A35F-07D5-4B99-89D2-BE3B12794A89}" type="slidenum">
              <a:rPr lang="ru-RU"/>
              <a:pPr>
                <a:defRPr/>
              </a:pPr>
              <a:t>‹#›</a:t>
            </a:fld>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A3B31E23-E542-4080-894A-C377FF444094}" type="slidenum">
              <a:rPr lang="ru-RU"/>
              <a:pPr>
                <a:defRPr/>
              </a:pPr>
              <a:t>‹#›</a:t>
            </a:fld>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9FCC3996-993D-4D2A-BD2D-EE925697CB88}" type="slidenum">
              <a:rPr lang="ru-RU"/>
              <a:pPr>
                <a:defRPr/>
              </a:pPr>
              <a:t>‹#›</a:t>
            </a:fld>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698" name="Заголовок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29699" name="Текст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C8FDD5A2-63C4-4A23-BE26-CD0261910F87}" type="slidenum">
              <a:rPr lang="ru-RU"/>
              <a:pPr>
                <a:defRPr/>
              </a:pPr>
              <a:t>‹#›</a:t>
            </a:fld>
            <a:endParaRPr lang="ru-RU"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3" Type="http://schemas.openxmlformats.org/officeDocument/2006/relationships/image" Target="../media/image40.jpeg"/><Relationship Id="rId7" Type="http://schemas.openxmlformats.org/officeDocument/2006/relationships/image" Target="../media/image42.jpeg"/><Relationship Id="rId12" Type="http://schemas.openxmlformats.org/officeDocument/2006/relationships/image" Target="../media/image47.jpeg"/><Relationship Id="rId17" Type="http://schemas.openxmlformats.org/officeDocument/2006/relationships/image" Target="../media/image52.jpeg"/><Relationship Id="rId2" Type="http://schemas.openxmlformats.org/officeDocument/2006/relationships/slideLayout" Target="../slideLayouts/slideLayout2.xml"/><Relationship Id="rId16" Type="http://schemas.openxmlformats.org/officeDocument/2006/relationships/image" Target="../media/image51.jpeg"/><Relationship Id="rId1" Type="http://schemas.openxmlformats.org/officeDocument/2006/relationships/vmlDrawing" Target="../drawings/vmlDrawing4.vml"/><Relationship Id="rId6" Type="http://schemas.openxmlformats.org/officeDocument/2006/relationships/image" Target="../media/image39.emf"/><Relationship Id="rId11" Type="http://schemas.openxmlformats.org/officeDocument/2006/relationships/image" Target="../media/image46.jpeg"/><Relationship Id="rId5" Type="http://schemas.openxmlformats.org/officeDocument/2006/relationships/oleObject" Target="../embeddings/oleObject9.bin"/><Relationship Id="rId15" Type="http://schemas.openxmlformats.org/officeDocument/2006/relationships/image" Target="../media/image50.jpeg"/><Relationship Id="rId10" Type="http://schemas.openxmlformats.org/officeDocument/2006/relationships/image" Target="../media/image45.jpeg"/><Relationship Id="rId4" Type="http://schemas.openxmlformats.org/officeDocument/2006/relationships/image" Target="../media/image41.jpeg"/><Relationship Id="rId9" Type="http://schemas.openxmlformats.org/officeDocument/2006/relationships/image" Target="../media/image44.jpeg"/><Relationship Id="rId14" Type="http://schemas.openxmlformats.org/officeDocument/2006/relationships/image" Target="../media/image4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58.jpeg"/><Relationship Id="rId5" Type="http://schemas.openxmlformats.org/officeDocument/2006/relationships/image" Target="../media/image57.jpeg"/><Relationship Id="rId10" Type="http://schemas.openxmlformats.org/officeDocument/2006/relationships/image" Target="../media/image62.jpeg"/><Relationship Id="rId4" Type="http://schemas.openxmlformats.org/officeDocument/2006/relationships/image" Target="../media/image56.jpeg"/><Relationship Id="rId9" Type="http://schemas.openxmlformats.org/officeDocument/2006/relationships/image" Target="../media/image6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oleObject" Target="../embeddings/oleObject3.bin"/><Relationship Id="rId1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10.emf"/><Relationship Id="rId17" Type="http://schemas.openxmlformats.org/officeDocument/2006/relationships/image" Target="../media/image19.jpeg"/><Relationship Id="rId2" Type="http://schemas.openxmlformats.org/officeDocument/2006/relationships/slideLayout" Target="../slideLayouts/slideLayout12.xml"/><Relationship Id="rId16" Type="http://schemas.openxmlformats.org/officeDocument/2006/relationships/image" Target="../media/image12.emf"/><Relationship Id="rId20" Type="http://schemas.openxmlformats.org/officeDocument/2006/relationships/image" Target="../media/image22.jpeg"/><Relationship Id="rId1" Type="http://schemas.openxmlformats.org/officeDocument/2006/relationships/vmlDrawing" Target="../drawings/vmlDrawing1.vml"/><Relationship Id="rId6" Type="http://schemas.openxmlformats.org/officeDocument/2006/relationships/image" Target="../media/image16.jpeg"/><Relationship Id="rId11" Type="http://schemas.openxmlformats.org/officeDocument/2006/relationships/oleObject" Target="../embeddings/oleObject2.bin"/><Relationship Id="rId5" Type="http://schemas.openxmlformats.org/officeDocument/2006/relationships/image" Target="../media/image15.png"/><Relationship Id="rId15" Type="http://schemas.openxmlformats.org/officeDocument/2006/relationships/oleObject" Target="../embeddings/oleObject4.bin"/><Relationship Id="rId10" Type="http://schemas.openxmlformats.org/officeDocument/2006/relationships/image" Target="../media/image9.emf"/><Relationship Id="rId19" Type="http://schemas.openxmlformats.org/officeDocument/2006/relationships/image" Target="../media/image21.jpeg"/><Relationship Id="rId4" Type="http://schemas.openxmlformats.org/officeDocument/2006/relationships/image" Target="../media/image14.png"/><Relationship Id="rId9" Type="http://schemas.openxmlformats.org/officeDocument/2006/relationships/oleObject" Target="../embeddings/oleObject1.bin"/><Relationship Id="rId14" Type="http://schemas.openxmlformats.org/officeDocument/2006/relationships/image" Target="../media/image11.emf"/></Relationships>
</file>

<file path=ppt/slides/_rels/slide5.xml.rels><?xml version="1.0" encoding="UTF-8" standalone="yes"?>
<Relationships xmlns="http://schemas.openxmlformats.org/package/2006/relationships"><Relationship Id="rId13" Type="http://schemas.openxmlformats.org/officeDocument/2006/relationships/tags" Target="../tags/tag12.xml"/><Relationship Id="rId18" Type="http://schemas.openxmlformats.org/officeDocument/2006/relationships/tags" Target="../tags/tag17.xml"/><Relationship Id="rId26" Type="http://schemas.openxmlformats.org/officeDocument/2006/relationships/tags" Target="../tags/tag25.xml"/><Relationship Id="rId39" Type="http://schemas.openxmlformats.org/officeDocument/2006/relationships/tags" Target="../tags/tag38.xml"/><Relationship Id="rId21" Type="http://schemas.openxmlformats.org/officeDocument/2006/relationships/tags" Target="../tags/tag20.xml"/><Relationship Id="rId34" Type="http://schemas.openxmlformats.org/officeDocument/2006/relationships/tags" Target="../tags/tag33.xml"/><Relationship Id="rId42" Type="http://schemas.openxmlformats.org/officeDocument/2006/relationships/tags" Target="../tags/tag41.xml"/><Relationship Id="rId47" Type="http://schemas.openxmlformats.org/officeDocument/2006/relationships/tags" Target="../tags/tag46.xml"/><Relationship Id="rId50" Type="http://schemas.openxmlformats.org/officeDocument/2006/relationships/tags" Target="../tags/tag49.xml"/><Relationship Id="rId55" Type="http://schemas.openxmlformats.org/officeDocument/2006/relationships/tags" Target="../tags/tag54.xml"/><Relationship Id="rId63" Type="http://schemas.openxmlformats.org/officeDocument/2006/relationships/image" Target="../media/image25.emf"/><Relationship Id="rId7" Type="http://schemas.openxmlformats.org/officeDocument/2006/relationships/tags" Target="../tags/tag6.xml"/><Relationship Id="rId2" Type="http://schemas.openxmlformats.org/officeDocument/2006/relationships/tags" Target="../tags/tag1.xml"/><Relationship Id="rId16" Type="http://schemas.openxmlformats.org/officeDocument/2006/relationships/tags" Target="../tags/tag15.xml"/><Relationship Id="rId20" Type="http://schemas.openxmlformats.org/officeDocument/2006/relationships/tags" Target="../tags/tag19.xml"/><Relationship Id="rId29" Type="http://schemas.openxmlformats.org/officeDocument/2006/relationships/tags" Target="../tags/tag28.xml"/><Relationship Id="rId41" Type="http://schemas.openxmlformats.org/officeDocument/2006/relationships/tags" Target="../tags/tag40.xml"/><Relationship Id="rId54" Type="http://schemas.openxmlformats.org/officeDocument/2006/relationships/tags" Target="../tags/tag53.xml"/><Relationship Id="rId62" Type="http://schemas.openxmlformats.org/officeDocument/2006/relationships/oleObject" Target="../embeddings/oleObject7.bin"/><Relationship Id="rId1" Type="http://schemas.openxmlformats.org/officeDocument/2006/relationships/vmlDrawing" Target="../drawings/vmlDrawing2.v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tags" Target="../tags/tag23.xml"/><Relationship Id="rId32" Type="http://schemas.openxmlformats.org/officeDocument/2006/relationships/tags" Target="../tags/tag31.xml"/><Relationship Id="rId37" Type="http://schemas.openxmlformats.org/officeDocument/2006/relationships/tags" Target="../tags/tag36.xml"/><Relationship Id="rId40" Type="http://schemas.openxmlformats.org/officeDocument/2006/relationships/tags" Target="../tags/tag39.xml"/><Relationship Id="rId45" Type="http://schemas.openxmlformats.org/officeDocument/2006/relationships/tags" Target="../tags/tag44.xml"/><Relationship Id="rId53" Type="http://schemas.openxmlformats.org/officeDocument/2006/relationships/tags" Target="../tags/tag52.xml"/><Relationship Id="rId58" Type="http://schemas.openxmlformats.org/officeDocument/2006/relationships/oleObject" Target="../embeddings/oleObject5.bin"/><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tags" Target="../tags/tag22.xml"/><Relationship Id="rId28" Type="http://schemas.openxmlformats.org/officeDocument/2006/relationships/tags" Target="../tags/tag27.xml"/><Relationship Id="rId36" Type="http://schemas.openxmlformats.org/officeDocument/2006/relationships/tags" Target="../tags/tag35.xml"/><Relationship Id="rId49" Type="http://schemas.openxmlformats.org/officeDocument/2006/relationships/tags" Target="../tags/tag48.xml"/><Relationship Id="rId57" Type="http://schemas.openxmlformats.org/officeDocument/2006/relationships/slideLayout" Target="../slideLayouts/slideLayout1.xml"/><Relationship Id="rId61" Type="http://schemas.openxmlformats.org/officeDocument/2006/relationships/image" Target="../media/image24.emf"/><Relationship Id="rId10" Type="http://schemas.openxmlformats.org/officeDocument/2006/relationships/tags" Target="../tags/tag9.xml"/><Relationship Id="rId19" Type="http://schemas.openxmlformats.org/officeDocument/2006/relationships/tags" Target="../tags/tag18.xml"/><Relationship Id="rId31" Type="http://schemas.openxmlformats.org/officeDocument/2006/relationships/tags" Target="../tags/tag30.xml"/><Relationship Id="rId44" Type="http://schemas.openxmlformats.org/officeDocument/2006/relationships/tags" Target="../tags/tag43.xml"/><Relationship Id="rId52" Type="http://schemas.openxmlformats.org/officeDocument/2006/relationships/tags" Target="../tags/tag51.xml"/><Relationship Id="rId60" Type="http://schemas.openxmlformats.org/officeDocument/2006/relationships/oleObject" Target="../embeddings/oleObject6.bin"/><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tags" Target="../tags/tag21.xml"/><Relationship Id="rId27" Type="http://schemas.openxmlformats.org/officeDocument/2006/relationships/tags" Target="../tags/tag26.xml"/><Relationship Id="rId30" Type="http://schemas.openxmlformats.org/officeDocument/2006/relationships/tags" Target="../tags/tag29.xml"/><Relationship Id="rId35" Type="http://schemas.openxmlformats.org/officeDocument/2006/relationships/tags" Target="../tags/tag34.xml"/><Relationship Id="rId43" Type="http://schemas.openxmlformats.org/officeDocument/2006/relationships/tags" Target="../tags/tag42.xml"/><Relationship Id="rId48" Type="http://schemas.openxmlformats.org/officeDocument/2006/relationships/tags" Target="../tags/tag47.xml"/><Relationship Id="rId56" Type="http://schemas.openxmlformats.org/officeDocument/2006/relationships/tags" Target="../tags/tag55.xml"/><Relationship Id="rId64" Type="http://schemas.openxmlformats.org/officeDocument/2006/relationships/image" Target="../media/image26.png"/><Relationship Id="rId8" Type="http://schemas.openxmlformats.org/officeDocument/2006/relationships/tags" Target="../tags/tag7.xml"/><Relationship Id="rId51" Type="http://schemas.openxmlformats.org/officeDocument/2006/relationships/tags" Target="../tags/tag50.xml"/><Relationship Id="rId3" Type="http://schemas.openxmlformats.org/officeDocument/2006/relationships/tags" Target="../tags/tag2.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tags" Target="../tags/tag24.xml"/><Relationship Id="rId33" Type="http://schemas.openxmlformats.org/officeDocument/2006/relationships/tags" Target="../tags/tag32.xml"/><Relationship Id="rId38" Type="http://schemas.openxmlformats.org/officeDocument/2006/relationships/tags" Target="../tags/tag37.xml"/><Relationship Id="rId46" Type="http://schemas.openxmlformats.org/officeDocument/2006/relationships/tags" Target="../tags/tag45.xml"/><Relationship Id="rId59" Type="http://schemas.openxmlformats.org/officeDocument/2006/relationships/image" Target="../media/image23.emf"/></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33.png"/><Relationship Id="rId2" Type="http://schemas.openxmlformats.org/officeDocument/2006/relationships/tags" Target="../tags/tag57.xml"/><Relationship Id="rId16" Type="http://schemas.openxmlformats.org/officeDocument/2006/relationships/image" Target="../media/image32.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slideLayout" Target="../slideLayouts/slideLayout1.xml"/><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s>
</file>

<file path=ppt/slides/_rels/slide9.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26" Type="http://schemas.openxmlformats.org/officeDocument/2006/relationships/tags" Target="../tags/tag94.xml"/><Relationship Id="rId3" Type="http://schemas.openxmlformats.org/officeDocument/2006/relationships/tags" Target="../tags/tag71.xml"/><Relationship Id="rId21" Type="http://schemas.openxmlformats.org/officeDocument/2006/relationships/tags" Target="../tags/tag89.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tags" Target="../tags/tag93.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tags" Target="../tags/tag88.xml"/><Relationship Id="rId29" Type="http://schemas.openxmlformats.org/officeDocument/2006/relationships/image" Target="../media/image34.emf"/><Relationship Id="rId1" Type="http://schemas.openxmlformats.org/officeDocument/2006/relationships/vmlDrawing" Target="../drawings/vmlDrawing3.v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tags" Target="../tags/tag92.xml"/><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tags" Target="../tags/tag91.xml"/><Relationship Id="rId28" Type="http://schemas.openxmlformats.org/officeDocument/2006/relationships/oleObject" Target="../embeddings/oleObject8.bin"/><Relationship Id="rId10" Type="http://schemas.openxmlformats.org/officeDocument/2006/relationships/tags" Target="../tags/tag78.xml"/><Relationship Id="rId19" Type="http://schemas.openxmlformats.org/officeDocument/2006/relationships/tags" Target="../tags/tag87.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tags" Target="../tags/tag90.xml"/><Relationship Id="rId27"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5" descr="i (2)"/>
          <p:cNvPicPr>
            <a:picLocks noChangeAspect="1" noChangeArrowheads="1"/>
          </p:cNvPicPr>
          <p:nvPr/>
        </p:nvPicPr>
        <p:blipFill>
          <a:blip r:embed="rId2"/>
          <a:srcRect/>
          <a:stretch>
            <a:fillRect/>
          </a:stretch>
        </p:blipFill>
        <p:spPr bwMode="auto">
          <a:xfrm>
            <a:off x="107950" y="3716338"/>
            <a:ext cx="2857500" cy="2857500"/>
          </a:xfrm>
          <a:prstGeom prst="rect">
            <a:avLst/>
          </a:prstGeom>
          <a:noFill/>
          <a:ln w="9525">
            <a:noFill/>
            <a:miter lim="800000"/>
            <a:headEnd/>
            <a:tailEnd/>
          </a:ln>
        </p:spPr>
      </p:pic>
      <p:sp>
        <p:nvSpPr>
          <p:cNvPr id="16386" name="TextBox 4"/>
          <p:cNvSpPr txBox="1">
            <a:spLocks noChangeArrowheads="1"/>
          </p:cNvSpPr>
          <p:nvPr/>
        </p:nvSpPr>
        <p:spPr bwMode="auto">
          <a:xfrm>
            <a:off x="317500" y="1619250"/>
            <a:ext cx="8358188" cy="366713"/>
          </a:xfrm>
          <a:prstGeom prst="rect">
            <a:avLst/>
          </a:prstGeom>
          <a:noFill/>
          <a:ln w="9525">
            <a:noFill/>
            <a:miter lim="800000"/>
            <a:headEnd/>
            <a:tailEnd/>
          </a:ln>
        </p:spPr>
        <p:txBody>
          <a:bodyPr>
            <a:spAutoFit/>
          </a:bodyPr>
          <a:lstStyle/>
          <a:p>
            <a:pPr algn="ctr"/>
            <a:r>
              <a:rPr lang="en-US" altLang="ru-RU" b="1">
                <a:latin typeface="Calibri" pitchFamily="34" charset="0"/>
              </a:rPr>
              <a:t>Lipetsk city, Lipetsk region</a:t>
            </a:r>
            <a:r>
              <a:rPr lang="ru-RU" altLang="ru-RU" b="1">
                <a:latin typeface="Calibri" pitchFamily="34" charset="0"/>
              </a:rPr>
              <a:t>, </a:t>
            </a:r>
            <a:r>
              <a:rPr lang="en-US" altLang="ru-RU" b="1">
                <a:latin typeface="Calibri" pitchFamily="34" charset="0"/>
              </a:rPr>
              <a:t>the RF</a:t>
            </a:r>
            <a:r>
              <a:rPr lang="ru-RU" altLang="ru-RU" b="1">
                <a:latin typeface="Calibri" pitchFamily="34" charset="0"/>
              </a:rPr>
              <a:t> </a:t>
            </a:r>
          </a:p>
        </p:txBody>
      </p:sp>
      <p:sp>
        <p:nvSpPr>
          <p:cNvPr id="2050" name="Rectangle 2"/>
          <p:cNvSpPr>
            <a:spLocks noChangeArrowheads="1"/>
          </p:cNvSpPr>
          <p:nvPr/>
        </p:nvSpPr>
        <p:spPr bwMode="auto">
          <a:xfrm>
            <a:off x="3348038" y="2895600"/>
            <a:ext cx="5432425" cy="604838"/>
          </a:xfrm>
          <a:prstGeom prst="rect">
            <a:avLst/>
          </a:prstGeom>
          <a:noFill/>
          <a:ln>
            <a:noFill/>
          </a:ln>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pPr fontAlgn="auto">
              <a:spcBef>
                <a:spcPts val="0"/>
              </a:spcBef>
              <a:spcAft>
                <a:spcPts val="0"/>
              </a:spcAft>
              <a:defRPr/>
            </a:pPr>
            <a:endParaRPr lang="ru-RU" altLang="ru-RU" sz="2800" dirty="0">
              <a:effectLst>
                <a:outerShdw blurRad="38100" dist="38100" dir="2700000" algn="tl">
                  <a:srgbClr val="C0C0C0"/>
                </a:outerShdw>
              </a:effectLst>
              <a:latin typeface="Times New Roman" pitchFamily="18" charset="0"/>
            </a:endParaRPr>
          </a:p>
        </p:txBody>
      </p:sp>
      <p:sp>
        <p:nvSpPr>
          <p:cNvPr id="16388" name="TextBox 4"/>
          <p:cNvSpPr txBox="1">
            <a:spLocks noChangeArrowheads="1"/>
          </p:cNvSpPr>
          <p:nvPr/>
        </p:nvSpPr>
        <p:spPr bwMode="auto">
          <a:xfrm>
            <a:off x="3563938" y="4581525"/>
            <a:ext cx="5256212" cy="1589088"/>
          </a:xfrm>
          <a:prstGeom prst="rect">
            <a:avLst/>
          </a:prstGeom>
          <a:noFill/>
          <a:ln w="9525">
            <a:noFill/>
            <a:miter lim="800000"/>
            <a:headEnd/>
            <a:tailEnd/>
          </a:ln>
        </p:spPr>
        <p:txBody>
          <a:bodyPr>
            <a:spAutoFit/>
          </a:bodyPr>
          <a:lstStyle/>
          <a:p>
            <a:pPr algn="ctr"/>
            <a:r>
              <a:rPr lang="en-US" altLang="ru-RU" sz="1600" b="1" dirty="0">
                <a:latin typeface="Calibri" pitchFamily="34" charset="0"/>
              </a:rPr>
              <a:t>Project leader</a:t>
            </a:r>
            <a:r>
              <a:rPr lang="ru-RU" altLang="ru-RU" sz="1600" b="1" dirty="0">
                <a:latin typeface="Calibri" pitchFamily="34" charset="0"/>
              </a:rPr>
              <a:t>: </a:t>
            </a:r>
          </a:p>
          <a:p>
            <a:pPr algn="ctr"/>
            <a:endParaRPr lang="ru-RU" altLang="ru-RU" b="1" dirty="0">
              <a:latin typeface="Calibri" pitchFamily="34" charset="0"/>
            </a:endParaRPr>
          </a:p>
          <a:p>
            <a:pPr algn="ctr"/>
            <a:r>
              <a:rPr lang="en-US" altLang="ru-RU" sz="1600" b="1" dirty="0">
                <a:latin typeface="Calibri" pitchFamily="34" charset="0"/>
              </a:rPr>
              <a:t>Candidate of Engineering Sciences</a:t>
            </a:r>
            <a:r>
              <a:rPr lang="ru-RU" altLang="ru-RU" sz="1600" b="1" dirty="0">
                <a:latin typeface="Calibri" pitchFamily="34" charset="0"/>
              </a:rPr>
              <a:t>,</a:t>
            </a:r>
            <a:r>
              <a:rPr lang="en-US" altLang="ru-RU" sz="1600" b="1" dirty="0">
                <a:latin typeface="Calibri" pitchFamily="34" charset="0"/>
              </a:rPr>
              <a:t> Director General of “System</a:t>
            </a:r>
            <a:r>
              <a:rPr lang="ru-RU" altLang="ru-RU" sz="1600" b="1" dirty="0">
                <a:latin typeface="Calibri" pitchFamily="34" charset="0"/>
              </a:rPr>
              <a:t>4</a:t>
            </a:r>
            <a:r>
              <a:rPr lang="en-US" altLang="ru-RU" sz="1600" b="1" dirty="0">
                <a:latin typeface="Calibri" pitchFamily="34" charset="0"/>
              </a:rPr>
              <a:t>8 Scientific Production Enterprise</a:t>
            </a:r>
            <a:r>
              <a:rPr lang="en-US" altLang="ru-RU" sz="1600" b="1" dirty="0" smtClean="0">
                <a:latin typeface="Calibri" pitchFamily="34" charset="0"/>
              </a:rPr>
              <a:t>”</a:t>
            </a:r>
            <a:endParaRPr lang="ru-RU" altLang="ru-RU" sz="1600" b="1" dirty="0">
              <a:latin typeface="Calibri" pitchFamily="34" charset="0"/>
            </a:endParaRPr>
          </a:p>
          <a:p>
            <a:pPr algn="ctr"/>
            <a:endParaRPr lang="ru-RU" altLang="ru-RU" sz="1600" b="1" dirty="0">
              <a:latin typeface="Calibri" pitchFamily="34" charset="0"/>
            </a:endParaRPr>
          </a:p>
          <a:p>
            <a:pPr algn="ctr"/>
            <a:r>
              <a:rPr lang="en-US" altLang="ru-RU" sz="1600" b="1" dirty="0">
                <a:latin typeface="Calibri" pitchFamily="34" charset="0"/>
              </a:rPr>
              <a:t>Sergei Tito</a:t>
            </a:r>
            <a:r>
              <a:rPr lang="ru-RU" altLang="ru-RU" sz="1600" b="1" dirty="0">
                <a:latin typeface="Calibri" pitchFamily="34" charset="0"/>
              </a:rPr>
              <a:t>v</a:t>
            </a:r>
          </a:p>
        </p:txBody>
      </p:sp>
      <p:pic>
        <p:nvPicPr>
          <p:cNvPr id="16389" name="Picture 4" descr=" Государственный Герб России "/>
          <p:cNvPicPr>
            <a:picLocks noChangeAspect="1" noChangeArrowheads="1"/>
          </p:cNvPicPr>
          <p:nvPr/>
        </p:nvPicPr>
        <p:blipFill>
          <a:blip r:embed="rId3"/>
          <a:srcRect/>
          <a:stretch>
            <a:fillRect/>
          </a:stretch>
        </p:blipFill>
        <p:spPr bwMode="auto">
          <a:xfrm>
            <a:off x="1189038" y="5157788"/>
            <a:ext cx="374650" cy="430212"/>
          </a:xfrm>
          <a:prstGeom prst="rect">
            <a:avLst/>
          </a:prstGeom>
          <a:noFill/>
          <a:ln w="9525">
            <a:noFill/>
            <a:miter lim="800000"/>
            <a:headEnd/>
            <a:tailEnd/>
          </a:ln>
        </p:spPr>
      </p:pic>
      <p:pic>
        <p:nvPicPr>
          <p:cNvPr id="16390" name="Picture 8"/>
          <p:cNvPicPr>
            <a:picLocks noChangeAspect="1" noChangeArrowheads="1"/>
          </p:cNvPicPr>
          <p:nvPr/>
        </p:nvPicPr>
        <p:blipFill>
          <a:blip r:embed="rId4"/>
          <a:srcRect/>
          <a:stretch>
            <a:fillRect/>
          </a:stretch>
        </p:blipFill>
        <p:spPr bwMode="auto">
          <a:xfrm>
            <a:off x="3203575" y="274638"/>
            <a:ext cx="738188" cy="987425"/>
          </a:xfrm>
          <a:prstGeom prst="rect">
            <a:avLst/>
          </a:prstGeom>
          <a:noFill/>
          <a:ln w="9525">
            <a:noFill/>
            <a:miter lim="800000"/>
            <a:headEnd/>
            <a:tailEnd/>
          </a:ln>
        </p:spPr>
      </p:pic>
      <p:sp>
        <p:nvSpPr>
          <p:cNvPr id="3" name="Номер слайда 2"/>
          <p:cNvSpPr>
            <a:spLocks noGrp="1"/>
          </p:cNvSpPr>
          <p:nvPr>
            <p:ph type="sldNum" sz="quarter" idx="12"/>
          </p:nvPr>
        </p:nvSpPr>
        <p:spPr/>
        <p:txBody>
          <a:bodyPr/>
          <a:lstStyle/>
          <a:p>
            <a:pPr>
              <a:defRPr/>
            </a:pPr>
            <a:fld id="{56F9AA83-1C24-40AA-8B4E-08293C1DCF03}" type="slidenum">
              <a:rPr lang="ru-RU"/>
              <a:pPr>
                <a:defRPr/>
              </a:pPr>
              <a:t>1</a:t>
            </a:fld>
            <a:endParaRPr lang="ru-RU" dirty="0"/>
          </a:p>
        </p:txBody>
      </p:sp>
      <p:sp>
        <p:nvSpPr>
          <p:cNvPr id="16392" name="Прямоугольник 3"/>
          <p:cNvSpPr>
            <a:spLocks noChangeArrowheads="1"/>
          </p:cNvSpPr>
          <p:nvPr/>
        </p:nvSpPr>
        <p:spPr bwMode="auto">
          <a:xfrm>
            <a:off x="373063" y="2454275"/>
            <a:ext cx="8302625" cy="1187450"/>
          </a:xfrm>
          <a:prstGeom prst="rect">
            <a:avLst/>
          </a:prstGeom>
          <a:noFill/>
          <a:ln w="9525">
            <a:noFill/>
            <a:miter lim="800000"/>
            <a:headEnd/>
            <a:tailEnd/>
          </a:ln>
        </p:spPr>
        <p:txBody>
          <a:bodyPr>
            <a:spAutoFit/>
          </a:bodyPr>
          <a:lstStyle/>
          <a:p>
            <a:pPr algn="ctr"/>
            <a:r>
              <a:rPr lang="en-US" sz="2400" b="1">
                <a:latin typeface="Calibri" pitchFamily="34" charset="0"/>
              </a:rPr>
              <a:t>Development of manufacturing technique and innovative equipment for axisymmetric induction heating of metalware with the discrete cross-section area</a:t>
            </a:r>
          </a:p>
        </p:txBody>
      </p:sp>
      <p:pic>
        <p:nvPicPr>
          <p:cNvPr id="16393" name="Picture 2" descr="C:\Users\Сергей\Desktop\post_image-20170904200943.jpg"/>
          <p:cNvPicPr>
            <a:picLocks noChangeAspect="1" noChangeArrowheads="1"/>
          </p:cNvPicPr>
          <p:nvPr/>
        </p:nvPicPr>
        <p:blipFill>
          <a:blip r:embed="rId5"/>
          <a:srcRect/>
          <a:stretch>
            <a:fillRect/>
          </a:stretch>
        </p:blipFill>
        <p:spPr bwMode="auto">
          <a:xfrm>
            <a:off x="6589713" y="171450"/>
            <a:ext cx="2190750" cy="1193800"/>
          </a:xfrm>
          <a:prstGeom prst="rect">
            <a:avLst/>
          </a:prstGeom>
          <a:noFill/>
          <a:ln w="9525">
            <a:noFill/>
            <a:miter lim="800000"/>
            <a:headEnd/>
            <a:tailEnd/>
          </a:ln>
        </p:spPr>
      </p:pic>
      <p:pic>
        <p:nvPicPr>
          <p:cNvPr id="16394" name="Picture 3"/>
          <p:cNvPicPr>
            <a:picLocks noChangeAspect="1" noChangeArrowheads="1"/>
          </p:cNvPicPr>
          <p:nvPr/>
        </p:nvPicPr>
        <p:blipFill>
          <a:blip r:embed="rId6"/>
          <a:srcRect/>
          <a:stretch>
            <a:fillRect/>
          </a:stretch>
        </p:blipFill>
        <p:spPr bwMode="auto">
          <a:xfrm>
            <a:off x="536575" y="66675"/>
            <a:ext cx="1677988" cy="1403350"/>
          </a:xfrm>
          <a:prstGeom prst="rect">
            <a:avLst/>
          </a:prstGeom>
          <a:noFill/>
          <a:ln w="9525">
            <a:noFill/>
            <a:miter lim="800000"/>
            <a:headEnd/>
            <a:tailEnd/>
          </a:ln>
        </p:spPr>
      </p:pic>
      <p:pic>
        <p:nvPicPr>
          <p:cNvPr id="16395" name="Picture 2" descr="C:\Users\Сергей\Desktop\1c1b0ea9246a2233cdb208051e114607.jpg"/>
          <p:cNvPicPr>
            <a:picLocks noChangeAspect="1" noChangeArrowheads="1"/>
          </p:cNvPicPr>
          <p:nvPr/>
        </p:nvPicPr>
        <p:blipFill>
          <a:blip r:embed="rId7"/>
          <a:srcRect/>
          <a:stretch>
            <a:fillRect/>
          </a:stretch>
        </p:blipFill>
        <p:spPr bwMode="auto">
          <a:xfrm>
            <a:off x="4787900" y="382588"/>
            <a:ext cx="1136650" cy="804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6CC3D9C9-99F5-4284-B01F-380D37793E60}" type="slidenum">
              <a:rPr lang="ru-RU"/>
              <a:pPr>
                <a:defRPr/>
              </a:pPr>
              <a:t>10</a:t>
            </a:fld>
            <a:endParaRPr lang="ru-RU" dirty="0"/>
          </a:p>
        </p:txBody>
      </p:sp>
      <p:sp>
        <p:nvSpPr>
          <p:cNvPr id="40962" name="Прямоугольник 4"/>
          <p:cNvSpPr>
            <a:spLocks noChangeArrowheads="1"/>
          </p:cNvSpPr>
          <p:nvPr/>
        </p:nvSpPr>
        <p:spPr bwMode="auto">
          <a:xfrm>
            <a:off x="139700" y="44450"/>
            <a:ext cx="8185150" cy="366713"/>
          </a:xfrm>
          <a:prstGeom prst="rect">
            <a:avLst/>
          </a:prstGeom>
          <a:noFill/>
          <a:ln w="9525">
            <a:noFill/>
            <a:miter lim="800000"/>
            <a:headEnd/>
            <a:tailEnd/>
          </a:ln>
        </p:spPr>
        <p:txBody>
          <a:bodyPr wrap="none">
            <a:spAutoFit/>
          </a:bodyPr>
          <a:lstStyle/>
          <a:p>
            <a:pPr algn="ctr"/>
            <a:r>
              <a:rPr lang="en-US" altLang="ru-RU" b="1" u="sng">
                <a:latin typeface="Calibri" pitchFamily="34" charset="0"/>
              </a:rPr>
              <a:t>GEOGRAPHY OF </a:t>
            </a:r>
            <a:r>
              <a:rPr lang="ru-RU" altLang="ru-RU" b="1" u="sng">
                <a:latin typeface="Calibri" pitchFamily="34" charset="0"/>
              </a:rPr>
              <a:t> </a:t>
            </a:r>
            <a:r>
              <a:rPr lang="en-US" altLang="ru-RU" b="1" u="sng">
                <a:latin typeface="Calibri" pitchFamily="34" charset="0"/>
              </a:rPr>
              <a:t>PRODUCERS AN</a:t>
            </a:r>
            <a:r>
              <a:rPr lang="ru-RU" altLang="ru-RU" b="1" u="sng">
                <a:latin typeface="Calibri" pitchFamily="34" charset="0"/>
              </a:rPr>
              <a:t>D</a:t>
            </a:r>
            <a:r>
              <a:rPr lang="en-US" altLang="ru-RU" b="1" u="sng">
                <a:latin typeface="Calibri" pitchFamily="34" charset="0"/>
              </a:rPr>
              <a:t> CONSUMERS OF GRINDING BALLS IN THE WORLD</a:t>
            </a:r>
            <a:endParaRPr lang="ru-RU" altLang="ru-RU" b="1" u="sng">
              <a:latin typeface="Calibri" pitchFamily="34" charset="0"/>
            </a:endParaRPr>
          </a:p>
        </p:txBody>
      </p:sp>
      <p:sp>
        <p:nvSpPr>
          <p:cNvPr id="40963" name="Text Box 5"/>
          <p:cNvSpPr txBox="1">
            <a:spLocks noChangeArrowheads="1"/>
          </p:cNvSpPr>
          <p:nvPr/>
        </p:nvSpPr>
        <p:spPr bwMode="auto">
          <a:xfrm>
            <a:off x="179388" y="333375"/>
            <a:ext cx="8569325" cy="581025"/>
          </a:xfrm>
          <a:prstGeom prst="rect">
            <a:avLst/>
          </a:prstGeom>
          <a:noFill/>
          <a:ln w="9525">
            <a:noFill/>
            <a:miter lim="800000"/>
            <a:headEnd/>
            <a:tailEnd/>
          </a:ln>
        </p:spPr>
        <p:txBody>
          <a:bodyPr>
            <a:spAutoFit/>
          </a:bodyPr>
          <a:lstStyle/>
          <a:p>
            <a:pPr algn="ctr">
              <a:spcBef>
                <a:spcPct val="50000"/>
              </a:spcBef>
            </a:pPr>
            <a:r>
              <a:rPr lang="en-US" sz="1600">
                <a:latin typeface="Calibri" pitchFamily="34" charset="0"/>
              </a:rPr>
              <a:t>The global market of grinding balls makes up </a:t>
            </a:r>
            <a:r>
              <a:rPr lang="en-US" sz="1600">
                <a:latin typeface="Calibri" pitchFamily="34" charset="0"/>
                <a:cs typeface="Arial" charset="0"/>
              </a:rPr>
              <a:t>~3 bln. t. and grows by 4-5% a year, but its facilities are only ~70% utilized</a:t>
            </a:r>
          </a:p>
        </p:txBody>
      </p:sp>
      <p:sp>
        <p:nvSpPr>
          <p:cNvPr id="40964" name="Text Box 6"/>
          <p:cNvSpPr txBox="1">
            <a:spLocks noChangeArrowheads="1"/>
          </p:cNvSpPr>
          <p:nvPr/>
        </p:nvSpPr>
        <p:spPr bwMode="auto">
          <a:xfrm>
            <a:off x="323850" y="1052513"/>
            <a:ext cx="3743325" cy="460375"/>
          </a:xfrm>
          <a:prstGeom prst="rect">
            <a:avLst/>
          </a:prstGeom>
          <a:noFill/>
          <a:ln w="9525">
            <a:noFill/>
            <a:miter lim="800000"/>
            <a:headEnd/>
            <a:tailEnd/>
          </a:ln>
        </p:spPr>
        <p:txBody>
          <a:bodyPr>
            <a:spAutoFit/>
          </a:bodyPr>
          <a:lstStyle/>
          <a:p>
            <a:pPr>
              <a:lnSpc>
                <a:spcPct val="75000"/>
              </a:lnSpc>
            </a:pPr>
            <a:r>
              <a:rPr lang="en-US" sz="1600" b="1">
                <a:latin typeface="Calibri" pitchFamily="34" charset="0"/>
              </a:rPr>
              <a:t>Regional balances of grinding bodies</a:t>
            </a:r>
          </a:p>
          <a:p>
            <a:pPr>
              <a:lnSpc>
                <a:spcPct val="75000"/>
              </a:lnSpc>
            </a:pPr>
            <a:r>
              <a:rPr lang="en-US" sz="1600">
                <a:latin typeface="Calibri" pitchFamily="34" charset="0"/>
              </a:rPr>
              <a:t>(2017, th.t)</a:t>
            </a:r>
            <a:endParaRPr lang="ru-RU" sz="1600">
              <a:latin typeface="Calibri" pitchFamily="34" charset="0"/>
            </a:endParaRPr>
          </a:p>
        </p:txBody>
      </p:sp>
      <p:pic>
        <p:nvPicPr>
          <p:cNvPr id="40965" name="Picture 7"/>
          <p:cNvPicPr>
            <a:picLocks noChangeAspect="1" noChangeArrowheads="1"/>
          </p:cNvPicPr>
          <p:nvPr/>
        </p:nvPicPr>
        <p:blipFill>
          <a:blip r:embed="rId2"/>
          <a:srcRect/>
          <a:stretch>
            <a:fillRect/>
          </a:stretch>
        </p:blipFill>
        <p:spPr bwMode="auto">
          <a:xfrm>
            <a:off x="107950" y="1484313"/>
            <a:ext cx="6985000" cy="5373687"/>
          </a:xfrm>
          <a:prstGeom prst="rect">
            <a:avLst/>
          </a:prstGeom>
          <a:noFill/>
          <a:ln w="9525">
            <a:noFill/>
            <a:miter lim="800000"/>
            <a:headEnd/>
            <a:tailEnd/>
          </a:ln>
        </p:spPr>
      </p:pic>
      <p:sp>
        <p:nvSpPr>
          <p:cNvPr id="40966" name="Text Box 8"/>
          <p:cNvSpPr txBox="1">
            <a:spLocks noChangeArrowheads="1"/>
          </p:cNvSpPr>
          <p:nvPr/>
        </p:nvSpPr>
        <p:spPr bwMode="auto">
          <a:xfrm>
            <a:off x="7092950" y="1412875"/>
            <a:ext cx="1871663" cy="5060950"/>
          </a:xfrm>
          <a:prstGeom prst="rect">
            <a:avLst/>
          </a:prstGeom>
          <a:noFill/>
          <a:ln w="9525">
            <a:noFill/>
            <a:miter lim="800000"/>
            <a:headEnd/>
            <a:tailEnd/>
          </a:ln>
        </p:spPr>
        <p:txBody>
          <a:bodyPr>
            <a:spAutoFit/>
          </a:bodyPr>
          <a:lstStyle/>
          <a:p>
            <a:pPr>
              <a:spcBef>
                <a:spcPct val="30000"/>
              </a:spcBef>
              <a:buFontTx/>
              <a:buChar char="•"/>
            </a:pPr>
            <a:r>
              <a:rPr lang="en-US" sz="1200"/>
              <a:t> The world market size of grinding bodies makes up </a:t>
            </a:r>
            <a:r>
              <a:rPr lang="en-US" sz="1200">
                <a:cs typeface="Arial" charset="0"/>
              </a:rPr>
              <a:t>~2.9 bln.t., 90% of which is consumed by the mining sector</a:t>
            </a:r>
          </a:p>
          <a:p>
            <a:pPr>
              <a:spcBef>
                <a:spcPct val="30000"/>
              </a:spcBef>
              <a:buFontTx/>
              <a:buChar char="•"/>
            </a:pPr>
            <a:r>
              <a:rPr lang="en-US" sz="1200">
                <a:cs typeface="Arial" charset="0"/>
              </a:rPr>
              <a:t> The key regions of consumption are GIS, South and North Americas, China and Australasia</a:t>
            </a:r>
          </a:p>
          <a:p>
            <a:pPr>
              <a:spcBef>
                <a:spcPct val="30000"/>
              </a:spcBef>
              <a:buFontTx/>
              <a:buChar char="•"/>
            </a:pPr>
            <a:r>
              <a:rPr lang="en-US" sz="1200">
                <a:cs typeface="Arial" charset="0"/>
              </a:rPr>
              <a:t> In 2014-2017 the annual market growth rates made up 4-5% a year</a:t>
            </a:r>
          </a:p>
          <a:p>
            <a:pPr>
              <a:spcBef>
                <a:spcPct val="30000"/>
              </a:spcBef>
              <a:buFontTx/>
              <a:buChar char="•"/>
            </a:pPr>
            <a:r>
              <a:rPr lang="en-US" sz="1200">
                <a:cs typeface="Arial" charset="0"/>
              </a:rPr>
              <a:t> The production of grinding bodies is mainly concentrated in the regions of their consumption; the total capacity utilization makes up ~70%</a:t>
            </a:r>
          </a:p>
          <a:p>
            <a:pPr>
              <a:spcBef>
                <a:spcPct val="30000"/>
              </a:spcBef>
              <a:buFontTx/>
              <a:buChar char="•"/>
            </a:pPr>
            <a:r>
              <a:rPr lang="en-US" sz="1200">
                <a:cs typeface="Arial" charset="0"/>
              </a:rPr>
              <a:t> India and China are the largest exporters of grinding bodies, exporting respectively 60 and 30 th. t a year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Прямоугольник 16"/>
          <p:cNvSpPr>
            <a:spLocks noChangeArrowheads="1"/>
          </p:cNvSpPr>
          <p:nvPr/>
        </p:nvSpPr>
        <p:spPr bwMode="auto">
          <a:xfrm>
            <a:off x="4643438" y="4322763"/>
            <a:ext cx="3025775" cy="307975"/>
          </a:xfrm>
          <a:prstGeom prst="rect">
            <a:avLst/>
          </a:prstGeom>
          <a:noFill/>
          <a:ln w="9525">
            <a:noFill/>
            <a:miter lim="800000"/>
            <a:headEnd/>
            <a:tailEnd/>
          </a:ln>
        </p:spPr>
        <p:txBody>
          <a:bodyPr wrap="none">
            <a:spAutoFit/>
          </a:bodyPr>
          <a:lstStyle/>
          <a:p>
            <a:r>
              <a:rPr lang="ru-RU" altLang="ru-RU" sz="1400" b="1">
                <a:solidFill>
                  <a:schemeClr val="bg1"/>
                </a:solidFill>
                <a:latin typeface="Calibri" pitchFamily="34" charset="0"/>
              </a:rPr>
              <a:t>снижение качества термообработки</a:t>
            </a:r>
            <a:endParaRPr lang="ru-RU" sz="1400">
              <a:solidFill>
                <a:schemeClr val="bg1"/>
              </a:solidFill>
              <a:latin typeface="Calibri" pitchFamily="34" charset="0"/>
            </a:endParaRPr>
          </a:p>
        </p:txBody>
      </p:sp>
      <p:sp>
        <p:nvSpPr>
          <p:cNvPr id="41986" name="TextBox 31"/>
          <p:cNvSpPr txBox="1">
            <a:spLocks noChangeArrowheads="1"/>
          </p:cNvSpPr>
          <p:nvPr/>
        </p:nvSpPr>
        <p:spPr bwMode="auto">
          <a:xfrm>
            <a:off x="-107950" y="333375"/>
            <a:ext cx="3384550" cy="304800"/>
          </a:xfrm>
          <a:prstGeom prst="rect">
            <a:avLst/>
          </a:prstGeom>
          <a:noFill/>
          <a:ln w="9525">
            <a:noFill/>
            <a:miter lim="800000"/>
            <a:headEnd/>
            <a:tailEnd/>
          </a:ln>
        </p:spPr>
        <p:txBody>
          <a:bodyPr>
            <a:spAutoFit/>
          </a:bodyPr>
          <a:lstStyle/>
          <a:p>
            <a:pPr algn="ctr"/>
            <a:r>
              <a:rPr lang="en-US" sz="1400" b="1">
                <a:latin typeface="Calibri" pitchFamily="34" charset="0"/>
              </a:rPr>
              <a:t>METAL STRUCTURE BEFORE TREATMENT</a:t>
            </a:r>
            <a:endParaRPr lang="ru-RU" sz="1400" b="1">
              <a:latin typeface="Calibri" pitchFamily="34" charset="0"/>
            </a:endParaRPr>
          </a:p>
        </p:txBody>
      </p:sp>
      <p:sp>
        <p:nvSpPr>
          <p:cNvPr id="41987" name="TextBox 32"/>
          <p:cNvSpPr txBox="1">
            <a:spLocks noChangeArrowheads="1"/>
          </p:cNvSpPr>
          <p:nvPr/>
        </p:nvSpPr>
        <p:spPr bwMode="auto">
          <a:xfrm>
            <a:off x="5795963" y="333375"/>
            <a:ext cx="3435350" cy="304800"/>
          </a:xfrm>
          <a:prstGeom prst="rect">
            <a:avLst/>
          </a:prstGeom>
          <a:noFill/>
          <a:ln w="9525">
            <a:noFill/>
            <a:miter lim="800000"/>
            <a:headEnd/>
            <a:tailEnd/>
          </a:ln>
        </p:spPr>
        <p:txBody>
          <a:bodyPr>
            <a:spAutoFit/>
          </a:bodyPr>
          <a:lstStyle/>
          <a:p>
            <a:pPr algn="ctr"/>
            <a:r>
              <a:rPr lang="en-US" sz="1400" b="1">
                <a:latin typeface="Calibri" pitchFamily="34" charset="0"/>
              </a:rPr>
              <a:t>METAL STRUCTURE AFTER TREATMENT</a:t>
            </a:r>
            <a:endParaRPr lang="ru-RU" sz="1400" b="1">
              <a:latin typeface="Calibri" pitchFamily="34" charset="0"/>
            </a:endParaRPr>
          </a:p>
        </p:txBody>
      </p:sp>
      <p:sp>
        <p:nvSpPr>
          <p:cNvPr id="6" name="Стрелка вниз 5"/>
          <p:cNvSpPr/>
          <p:nvPr/>
        </p:nvSpPr>
        <p:spPr>
          <a:xfrm rot="2714352">
            <a:off x="3433763" y="2101850"/>
            <a:ext cx="647700" cy="434975"/>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5" name="Стрелка вниз 34"/>
          <p:cNvSpPr/>
          <p:nvPr/>
        </p:nvSpPr>
        <p:spPr>
          <a:xfrm rot="18943466">
            <a:off x="5132388" y="2101850"/>
            <a:ext cx="647700" cy="42545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1990" name="Прямоугольник 35"/>
          <p:cNvSpPr>
            <a:spLocks noChangeArrowheads="1"/>
          </p:cNvSpPr>
          <p:nvPr/>
        </p:nvSpPr>
        <p:spPr bwMode="auto">
          <a:xfrm>
            <a:off x="107950" y="6237288"/>
            <a:ext cx="4572000" cy="641350"/>
          </a:xfrm>
          <a:prstGeom prst="rect">
            <a:avLst/>
          </a:prstGeom>
          <a:noFill/>
          <a:ln w="9525">
            <a:noFill/>
            <a:miter lim="800000"/>
            <a:headEnd/>
            <a:tailEnd/>
          </a:ln>
        </p:spPr>
        <p:txBody>
          <a:bodyPr>
            <a:spAutoFit/>
          </a:bodyPr>
          <a:lstStyle/>
          <a:p>
            <a:pPr algn="ctr"/>
            <a:r>
              <a:rPr lang="en-US" altLang="ru-RU" b="1">
                <a:latin typeface="Calibri" pitchFamily="34" charset="0"/>
              </a:rPr>
              <a:t>HEATING IN GAS FURNACES or  </a:t>
            </a:r>
          </a:p>
          <a:p>
            <a:pPr algn="ctr"/>
            <a:r>
              <a:rPr lang="en-US" altLang="ru-RU" b="1">
                <a:latin typeface="Calibri" pitchFamily="34" charset="0"/>
              </a:rPr>
              <a:t>RESISTANCE FURNACES (heating elements</a:t>
            </a:r>
            <a:r>
              <a:rPr lang="en-US" altLang="ru-RU">
                <a:latin typeface="Calibri" pitchFamily="34" charset="0"/>
              </a:rPr>
              <a:t>)</a:t>
            </a:r>
          </a:p>
        </p:txBody>
      </p:sp>
      <p:sp>
        <p:nvSpPr>
          <p:cNvPr id="41991" name="Прямоугольник 36"/>
          <p:cNvSpPr>
            <a:spLocks noChangeArrowheads="1"/>
          </p:cNvSpPr>
          <p:nvPr/>
        </p:nvSpPr>
        <p:spPr bwMode="auto">
          <a:xfrm>
            <a:off x="4968875" y="6381750"/>
            <a:ext cx="4572000" cy="366713"/>
          </a:xfrm>
          <a:prstGeom prst="rect">
            <a:avLst/>
          </a:prstGeom>
          <a:noFill/>
          <a:ln w="9525">
            <a:noFill/>
            <a:miter lim="800000"/>
            <a:headEnd/>
            <a:tailEnd/>
          </a:ln>
        </p:spPr>
        <p:txBody>
          <a:bodyPr>
            <a:spAutoFit/>
          </a:bodyPr>
          <a:lstStyle/>
          <a:p>
            <a:pPr algn="ctr"/>
            <a:r>
              <a:rPr lang="en-US" altLang="ru-RU" b="1">
                <a:latin typeface="Calibri" pitchFamily="34" charset="0"/>
              </a:rPr>
              <a:t>Induction heating HFC</a:t>
            </a:r>
            <a:r>
              <a:rPr lang="ru-RU" altLang="ru-RU" b="1">
                <a:latin typeface="Calibri" pitchFamily="34" charset="0"/>
              </a:rPr>
              <a:t>!</a:t>
            </a:r>
          </a:p>
        </p:txBody>
      </p:sp>
      <p:sp>
        <p:nvSpPr>
          <p:cNvPr id="41992" name="Rectangle 9"/>
          <p:cNvSpPr>
            <a:spLocks noChangeArrowheads="1"/>
          </p:cNvSpPr>
          <p:nvPr/>
        </p:nvSpPr>
        <p:spPr bwMode="auto">
          <a:xfrm>
            <a:off x="225425" y="-100013"/>
            <a:ext cx="8769350" cy="519113"/>
          </a:xfrm>
          <a:prstGeom prst="rect">
            <a:avLst/>
          </a:prstGeom>
          <a:noFill/>
          <a:ln w="9525">
            <a:noFill/>
            <a:miter lim="800000"/>
            <a:headEnd/>
            <a:tailEnd/>
          </a:ln>
        </p:spPr>
        <p:txBody>
          <a:bodyPr wrap="none">
            <a:spAutoFit/>
          </a:bodyPr>
          <a:lstStyle/>
          <a:p>
            <a:pPr algn="ctr"/>
            <a:r>
              <a:rPr lang="en-US" altLang="ru-RU" sz="2800" b="1" u="sng">
                <a:latin typeface="Calibri" pitchFamily="34" charset="0"/>
              </a:rPr>
              <a:t>QUALITY OF HEAT TREATMENT MEANS QUALITY OF BALLS</a:t>
            </a:r>
            <a:endParaRPr lang="ru-RU" altLang="ru-RU" sz="2800" b="1" u="sng">
              <a:latin typeface="Calibri" pitchFamily="34" charset="0"/>
            </a:endParaRPr>
          </a:p>
        </p:txBody>
      </p:sp>
      <p:sp>
        <p:nvSpPr>
          <p:cNvPr id="41993" name="Прямоугольник 13"/>
          <p:cNvSpPr>
            <a:spLocks noChangeArrowheads="1"/>
          </p:cNvSpPr>
          <p:nvPr/>
        </p:nvSpPr>
        <p:spPr bwMode="auto">
          <a:xfrm>
            <a:off x="144463" y="2565400"/>
            <a:ext cx="4572000" cy="366713"/>
          </a:xfrm>
          <a:prstGeom prst="rect">
            <a:avLst/>
          </a:prstGeom>
          <a:noFill/>
          <a:ln w="9525">
            <a:noFill/>
            <a:miter lim="800000"/>
            <a:headEnd/>
            <a:tailEnd/>
          </a:ln>
        </p:spPr>
        <p:txBody>
          <a:bodyPr>
            <a:spAutoFit/>
          </a:bodyPr>
          <a:lstStyle/>
          <a:p>
            <a:pPr algn="ctr"/>
            <a:r>
              <a:rPr lang="en-US" altLang="ru-RU" b="1">
                <a:latin typeface="Calibri" pitchFamily="34" charset="0"/>
              </a:rPr>
              <a:t>TRADITIONAL APPROACH</a:t>
            </a:r>
            <a:endParaRPr lang="ru-RU" altLang="ru-RU">
              <a:latin typeface="Calibri" pitchFamily="34" charset="0"/>
            </a:endParaRPr>
          </a:p>
        </p:txBody>
      </p:sp>
      <p:sp>
        <p:nvSpPr>
          <p:cNvPr id="41994" name="Прямоугольник 14"/>
          <p:cNvSpPr>
            <a:spLocks noChangeArrowheads="1"/>
          </p:cNvSpPr>
          <p:nvPr/>
        </p:nvSpPr>
        <p:spPr bwMode="auto">
          <a:xfrm>
            <a:off x="5003800" y="2565400"/>
            <a:ext cx="4572000" cy="366713"/>
          </a:xfrm>
          <a:prstGeom prst="rect">
            <a:avLst/>
          </a:prstGeom>
          <a:noFill/>
          <a:ln w="9525">
            <a:noFill/>
            <a:miter lim="800000"/>
            <a:headEnd/>
            <a:tailEnd/>
          </a:ln>
        </p:spPr>
        <p:txBody>
          <a:bodyPr>
            <a:spAutoFit/>
          </a:bodyPr>
          <a:lstStyle/>
          <a:p>
            <a:pPr algn="ctr"/>
            <a:r>
              <a:rPr lang="en-US" altLang="ru-RU" b="1">
                <a:latin typeface="Calibri" pitchFamily="34" charset="0"/>
              </a:rPr>
              <a:t>PROPOSED APPROACH</a:t>
            </a:r>
            <a:endParaRPr lang="ru-RU" altLang="ru-RU">
              <a:latin typeface="Calibri" pitchFamily="34" charset="0"/>
            </a:endParaRPr>
          </a:p>
        </p:txBody>
      </p:sp>
      <p:sp>
        <p:nvSpPr>
          <p:cNvPr id="16" name="Прямоугольник 15"/>
          <p:cNvSpPr/>
          <p:nvPr/>
        </p:nvSpPr>
        <p:spPr>
          <a:xfrm>
            <a:off x="395536" y="2565400"/>
            <a:ext cx="4032448" cy="424815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8" name="Прямоугольник 17"/>
          <p:cNvSpPr/>
          <p:nvPr/>
        </p:nvSpPr>
        <p:spPr>
          <a:xfrm>
            <a:off x="5489575" y="2506663"/>
            <a:ext cx="3403600" cy="42481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41997" name="Picture 17"/>
          <p:cNvPicPr>
            <a:picLocks noChangeAspect="1" noChangeArrowheads="1"/>
          </p:cNvPicPr>
          <p:nvPr/>
        </p:nvPicPr>
        <p:blipFill>
          <a:blip r:embed="rId2"/>
          <a:srcRect/>
          <a:stretch>
            <a:fillRect/>
          </a:stretch>
        </p:blipFill>
        <p:spPr bwMode="auto">
          <a:xfrm>
            <a:off x="971550" y="620713"/>
            <a:ext cx="7058025" cy="1439862"/>
          </a:xfrm>
          <a:prstGeom prst="rect">
            <a:avLst/>
          </a:prstGeom>
          <a:noFill/>
          <a:ln w="9525">
            <a:noFill/>
            <a:miter lim="800000"/>
            <a:headEnd/>
            <a:tailEnd/>
          </a:ln>
        </p:spPr>
      </p:pic>
      <p:pic>
        <p:nvPicPr>
          <p:cNvPr id="41998" name="Picture 18"/>
          <p:cNvPicPr>
            <a:picLocks noChangeAspect="1" noChangeArrowheads="1"/>
          </p:cNvPicPr>
          <p:nvPr/>
        </p:nvPicPr>
        <p:blipFill>
          <a:blip r:embed="rId3"/>
          <a:srcRect/>
          <a:stretch>
            <a:fillRect/>
          </a:stretch>
        </p:blipFill>
        <p:spPr bwMode="auto">
          <a:xfrm>
            <a:off x="827088" y="2924175"/>
            <a:ext cx="3255962" cy="3135313"/>
          </a:xfrm>
          <a:prstGeom prst="rect">
            <a:avLst/>
          </a:prstGeom>
          <a:noFill/>
          <a:ln w="9525">
            <a:noFill/>
            <a:miter lim="800000"/>
            <a:headEnd/>
            <a:tailEnd/>
          </a:ln>
        </p:spPr>
      </p:pic>
      <p:pic>
        <p:nvPicPr>
          <p:cNvPr id="41999" name="Picture 19"/>
          <p:cNvPicPr>
            <a:picLocks noChangeAspect="1" noChangeArrowheads="1"/>
          </p:cNvPicPr>
          <p:nvPr/>
        </p:nvPicPr>
        <p:blipFill>
          <a:blip r:embed="rId4"/>
          <a:srcRect/>
          <a:stretch>
            <a:fillRect/>
          </a:stretch>
        </p:blipFill>
        <p:spPr bwMode="auto">
          <a:xfrm>
            <a:off x="5724525" y="3068638"/>
            <a:ext cx="3059113" cy="2959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881" name="Прямая соединительная линия 31880"/>
          <p:cNvCxnSpPr>
            <a:stCxn id="7" idx="3"/>
            <a:endCxn id="10" idx="1"/>
          </p:cNvCxnSpPr>
          <p:nvPr/>
        </p:nvCxnSpPr>
        <p:spPr>
          <a:xfrm>
            <a:off x="1258888" y="5192713"/>
            <a:ext cx="6705600" cy="26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873" name="Прямоугольник 31872"/>
          <p:cNvSpPr/>
          <p:nvPr/>
        </p:nvSpPr>
        <p:spPr>
          <a:xfrm>
            <a:off x="3289300" y="4437063"/>
            <a:ext cx="4667250" cy="172878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0879" name="Rectangle 4"/>
          <p:cNvSpPr>
            <a:spLocks noChangeArrowheads="1"/>
          </p:cNvSpPr>
          <p:nvPr/>
        </p:nvSpPr>
        <p:spPr bwMode="auto">
          <a:xfrm>
            <a:off x="969963" y="-26988"/>
            <a:ext cx="7250112" cy="427038"/>
          </a:xfrm>
          <a:prstGeom prst="rect">
            <a:avLst/>
          </a:prstGeom>
          <a:noFill/>
          <a:ln w="9525">
            <a:noFill/>
            <a:miter lim="800000"/>
            <a:headEnd/>
            <a:tailEnd/>
          </a:ln>
        </p:spPr>
        <p:txBody>
          <a:bodyPr wrap="none">
            <a:spAutoFit/>
          </a:bodyPr>
          <a:lstStyle/>
          <a:p>
            <a:pPr algn="ctr"/>
            <a:r>
              <a:rPr lang="en-US" altLang="ru-RU" sz="2200" b="1" u="sng">
                <a:latin typeface="Calibri" pitchFamily="34" charset="0"/>
              </a:rPr>
              <a:t>INNOVATION HEATING TECHNOLOGY</a:t>
            </a:r>
            <a:r>
              <a:rPr lang="ru-RU" altLang="ru-RU" sz="2200" b="1" u="sng">
                <a:latin typeface="Calibri" pitchFamily="34" charset="0"/>
              </a:rPr>
              <a:t> </a:t>
            </a:r>
            <a:r>
              <a:rPr lang="en-US" altLang="ru-RU" sz="2200" b="1" u="sng">
                <a:latin typeface="Calibri" pitchFamily="34" charset="0"/>
              </a:rPr>
              <a:t>FOR HEAT TREATMENT</a:t>
            </a:r>
            <a:endParaRPr lang="ru-RU" altLang="ru-RU" sz="2200" b="1" u="sng">
              <a:latin typeface="Calibri" pitchFamily="34" charset="0"/>
            </a:endParaRPr>
          </a:p>
        </p:txBody>
      </p:sp>
      <p:grpSp>
        <p:nvGrpSpPr>
          <p:cNvPr id="30880" name="Группа 8"/>
          <p:cNvGrpSpPr>
            <a:grpSpLocks/>
          </p:cNvGrpSpPr>
          <p:nvPr/>
        </p:nvGrpSpPr>
        <p:grpSpPr bwMode="auto">
          <a:xfrm>
            <a:off x="250825" y="546100"/>
            <a:ext cx="8785225" cy="3746500"/>
            <a:chOff x="395536" y="545277"/>
            <a:chExt cx="8784976" cy="4035851"/>
          </a:xfrm>
        </p:grpSpPr>
        <p:pic>
          <p:nvPicPr>
            <p:cNvPr id="5" name="Picture 4" descr="1"/>
            <p:cNvPicPr>
              <a:picLocks noChangeAspect="1" noChangeArrowheads="1"/>
            </p:cNvPicPr>
            <p:nvPr/>
          </p:nvPicPr>
          <p:blipFill>
            <a:blip r:embed="rId3">
              <a:extLst/>
            </a:blip>
            <a:srcRect/>
            <a:stretch>
              <a:fillRect/>
            </a:stretch>
          </p:blipFill>
          <p:spPr bwMode="auto">
            <a:xfrm>
              <a:off x="395537" y="545277"/>
              <a:ext cx="5112568" cy="3891835"/>
            </a:xfrm>
            <a:prstGeom prst="rect">
              <a:avLst/>
            </a:prstGeom>
            <a:ln>
              <a:noFill/>
            </a:ln>
            <a:effectLst>
              <a:softEdge rad="112500"/>
            </a:effectLst>
            <a:extLst/>
          </p:spPr>
        </p:pic>
        <p:sp>
          <p:nvSpPr>
            <p:cNvPr id="3" name="Прямоугольник 2"/>
            <p:cNvSpPr/>
            <p:nvPr/>
          </p:nvSpPr>
          <p:spPr>
            <a:xfrm>
              <a:off x="395536" y="548697"/>
              <a:ext cx="8784976" cy="40324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grpSp>
      <p:pic>
        <p:nvPicPr>
          <p:cNvPr id="26" name="Picture 2"/>
          <p:cNvPicPr>
            <a:picLocks noChangeAspect="1" noChangeArrowheads="1"/>
          </p:cNvPicPr>
          <p:nvPr/>
        </p:nvPicPr>
        <p:blipFill>
          <a:blip r:embed="rId4" cstate="print">
            <a:extLst/>
          </a:blip>
          <a:srcRect/>
          <a:stretch>
            <a:fillRect/>
          </a:stretch>
        </p:blipFill>
        <p:spPr bwMode="auto">
          <a:xfrm>
            <a:off x="370483" y="736921"/>
            <a:ext cx="679284" cy="94999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sp>
        <p:nvSpPr>
          <p:cNvPr id="30882" name="Rectangle 15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latin typeface="Calibri" pitchFamily="34" charset="0"/>
            </a:endParaRPr>
          </a:p>
        </p:txBody>
      </p:sp>
      <p:sp>
        <p:nvSpPr>
          <p:cNvPr id="7" name="Прямоугольник 6"/>
          <p:cNvSpPr/>
          <p:nvPr/>
        </p:nvSpPr>
        <p:spPr>
          <a:xfrm>
            <a:off x="103188" y="4581525"/>
            <a:ext cx="1155700" cy="122396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700">
                <a:solidFill>
                  <a:schemeClr val="tx1"/>
                </a:solidFill>
              </a:rPr>
              <a:t>A round workpiece</a:t>
            </a:r>
            <a:endParaRPr lang="ru-RU" sz="1700">
              <a:solidFill>
                <a:schemeClr val="tx1"/>
              </a:solidFill>
            </a:endParaRPr>
          </a:p>
        </p:txBody>
      </p:sp>
      <p:sp>
        <p:nvSpPr>
          <p:cNvPr id="28" name="Прямоугольник 27"/>
          <p:cNvSpPr/>
          <p:nvPr/>
        </p:nvSpPr>
        <p:spPr>
          <a:xfrm>
            <a:off x="1403350" y="4581525"/>
            <a:ext cx="1811338" cy="122396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chemeClr val="tx1"/>
                </a:solidFill>
              </a:rPr>
              <a:t>The cross-rolling mill</a:t>
            </a:r>
            <a:endParaRPr lang="ru-RU">
              <a:solidFill>
                <a:schemeClr val="tx1"/>
              </a:solidFill>
            </a:endParaRPr>
          </a:p>
        </p:txBody>
      </p:sp>
      <p:sp>
        <p:nvSpPr>
          <p:cNvPr id="29" name="Прямоугольник 28"/>
          <p:cNvSpPr/>
          <p:nvPr/>
        </p:nvSpPr>
        <p:spPr>
          <a:xfrm>
            <a:off x="3348038" y="4611688"/>
            <a:ext cx="1314450" cy="11938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chemeClr val="tx1"/>
                </a:solidFill>
                <a:latin typeface="Arial" charset="0"/>
              </a:rPr>
              <a:t>The conveyor</a:t>
            </a:r>
          </a:p>
        </p:txBody>
      </p:sp>
      <p:sp>
        <p:nvSpPr>
          <p:cNvPr id="30" name="Прямоугольник 29"/>
          <p:cNvSpPr/>
          <p:nvPr/>
        </p:nvSpPr>
        <p:spPr>
          <a:xfrm>
            <a:off x="4787900" y="4616450"/>
            <a:ext cx="1595438" cy="1193800"/>
          </a:xfrm>
          <a:prstGeom prst="rect">
            <a:avLst/>
          </a:prstGeom>
          <a:solidFill>
            <a:schemeClr val="accent5">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chemeClr val="tx1"/>
                </a:solidFill>
              </a:rPr>
              <a:t>The proposed induction plant</a:t>
            </a:r>
            <a:endParaRPr lang="ru-RU">
              <a:solidFill>
                <a:schemeClr val="tx1"/>
              </a:solidFill>
            </a:endParaRPr>
          </a:p>
        </p:txBody>
      </p:sp>
      <p:sp>
        <p:nvSpPr>
          <p:cNvPr id="31" name="Прямоугольник 30"/>
          <p:cNvSpPr/>
          <p:nvPr/>
        </p:nvSpPr>
        <p:spPr>
          <a:xfrm>
            <a:off x="6516688" y="4616450"/>
            <a:ext cx="1314450" cy="11938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chemeClr val="tx1"/>
                </a:solidFill>
                <a:latin typeface="Arial" charset="0"/>
              </a:rPr>
              <a:t>The hardening plant</a:t>
            </a:r>
          </a:p>
        </p:txBody>
      </p:sp>
      <p:graphicFrame>
        <p:nvGraphicFramePr>
          <p:cNvPr id="30876" name="Object 156"/>
          <p:cNvGraphicFramePr>
            <a:graphicFrameLocks noChangeAspect="1"/>
          </p:cNvGraphicFramePr>
          <p:nvPr/>
        </p:nvGraphicFramePr>
        <p:xfrm>
          <a:off x="7964488" y="4629150"/>
          <a:ext cx="1179512" cy="1181100"/>
        </p:xfrm>
        <a:graphic>
          <a:graphicData uri="http://schemas.openxmlformats.org/presentationml/2006/ole">
            <mc:AlternateContent xmlns:mc="http://schemas.openxmlformats.org/markup-compatibility/2006">
              <mc:Choice xmlns:v="urn:schemas-microsoft-com:vml" Requires="v">
                <p:oleObj spid="_x0000_s30893" name="Visio" r:id="rId5" imgW="685640" imgH="685678" progId="">
                  <p:embed/>
                </p:oleObj>
              </mc:Choice>
              <mc:Fallback>
                <p:oleObj name="Visio" r:id="rId5" imgW="685640" imgH="685678" progId="">
                  <p:embed/>
                  <p:pic>
                    <p:nvPicPr>
                      <p:cNvPr id="0" name="Picture 1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488" y="4629150"/>
                        <a:ext cx="1179512"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872" name="Прямоугольник 31871"/>
          <p:cNvSpPr/>
          <p:nvPr/>
        </p:nvSpPr>
        <p:spPr>
          <a:xfrm>
            <a:off x="250825" y="549275"/>
            <a:ext cx="8785225" cy="3743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0889" name="TextBox 31873"/>
          <p:cNvSpPr txBox="1">
            <a:spLocks noChangeArrowheads="1"/>
          </p:cNvSpPr>
          <p:nvPr/>
        </p:nvSpPr>
        <p:spPr bwMode="auto">
          <a:xfrm>
            <a:off x="4427538" y="5805488"/>
            <a:ext cx="2014537" cy="366712"/>
          </a:xfrm>
          <a:prstGeom prst="rect">
            <a:avLst/>
          </a:prstGeom>
          <a:noFill/>
          <a:ln w="9525">
            <a:noFill/>
            <a:miter lim="800000"/>
            <a:headEnd/>
            <a:tailEnd/>
          </a:ln>
        </p:spPr>
        <p:txBody>
          <a:bodyPr wrap="none">
            <a:spAutoFit/>
          </a:bodyPr>
          <a:lstStyle/>
          <a:p>
            <a:r>
              <a:rPr lang="en-US">
                <a:latin typeface="Calibri" pitchFamily="34" charset="0"/>
              </a:rPr>
              <a:t>Heat-treatment cell</a:t>
            </a:r>
            <a:endParaRPr lang="ru-RU">
              <a:latin typeface="Calibri" pitchFamily="34" charset="0"/>
            </a:endParaRPr>
          </a:p>
        </p:txBody>
      </p:sp>
      <p:cxnSp>
        <p:nvCxnSpPr>
          <p:cNvPr id="31876" name="Прямая соединительная линия 31875"/>
          <p:cNvCxnSpPr/>
          <p:nvPr/>
        </p:nvCxnSpPr>
        <p:spPr>
          <a:xfrm>
            <a:off x="250825" y="4292600"/>
            <a:ext cx="4537075" cy="323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78" name="Прямая соединительная линия 31877"/>
          <p:cNvCxnSpPr/>
          <p:nvPr/>
        </p:nvCxnSpPr>
        <p:spPr>
          <a:xfrm flipH="1">
            <a:off x="6383338" y="4292600"/>
            <a:ext cx="2652712" cy="3190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892" name="TextBox 42"/>
          <p:cNvSpPr txBox="1">
            <a:spLocks noChangeArrowheads="1"/>
          </p:cNvSpPr>
          <p:nvPr/>
        </p:nvSpPr>
        <p:spPr bwMode="auto">
          <a:xfrm>
            <a:off x="0" y="6475413"/>
            <a:ext cx="9144000" cy="366712"/>
          </a:xfrm>
          <a:prstGeom prst="rect">
            <a:avLst/>
          </a:prstGeom>
          <a:noFill/>
          <a:ln w="9525">
            <a:noFill/>
            <a:miter lim="800000"/>
            <a:headEnd/>
            <a:tailEnd/>
          </a:ln>
        </p:spPr>
        <p:txBody>
          <a:bodyPr>
            <a:spAutoFit/>
          </a:bodyPr>
          <a:lstStyle/>
          <a:p>
            <a:pPr algn="ctr"/>
            <a:r>
              <a:rPr lang="en-US" sz="1600" b="1">
                <a:latin typeface="Calibri" pitchFamily="34" charset="0"/>
              </a:rPr>
              <a:t>It is possible to integrate into the existing processing lines of </a:t>
            </a:r>
            <a:r>
              <a:rPr lang="en-US" b="1">
                <a:latin typeface="Calibri" pitchFamily="34" charset="0"/>
              </a:rPr>
              <a:t>manufacturing companies</a:t>
            </a:r>
            <a:r>
              <a:rPr lang="ru-RU" sz="1600" b="1">
                <a:latin typeface="Calibri" pitchFamily="34" charset="0"/>
              </a:rPr>
              <a:t>!</a:t>
            </a:r>
          </a:p>
        </p:txBody>
      </p:sp>
      <p:cxnSp>
        <p:nvCxnSpPr>
          <p:cNvPr id="13" name="Прямая со стрелкой 12"/>
          <p:cNvCxnSpPr/>
          <p:nvPr/>
        </p:nvCxnSpPr>
        <p:spPr>
          <a:xfrm>
            <a:off x="103188" y="6308725"/>
            <a:ext cx="900588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894" name="TextBox 13"/>
          <p:cNvSpPr txBox="1">
            <a:spLocks noChangeArrowheads="1"/>
          </p:cNvSpPr>
          <p:nvPr/>
        </p:nvSpPr>
        <p:spPr bwMode="auto">
          <a:xfrm>
            <a:off x="-57150" y="5949950"/>
            <a:ext cx="1754188" cy="366713"/>
          </a:xfrm>
          <a:prstGeom prst="rect">
            <a:avLst/>
          </a:prstGeom>
          <a:noFill/>
          <a:ln w="9525">
            <a:noFill/>
            <a:miter lim="800000"/>
            <a:headEnd/>
            <a:tailEnd/>
          </a:ln>
        </p:spPr>
        <p:txBody>
          <a:bodyPr wrap="none">
            <a:spAutoFit/>
          </a:bodyPr>
          <a:lstStyle/>
          <a:p>
            <a:r>
              <a:rPr lang="en-US">
                <a:latin typeface="Calibri" pitchFamily="34" charset="0"/>
              </a:rPr>
              <a:t>INPUT</a:t>
            </a:r>
            <a:r>
              <a:rPr lang="ru-RU">
                <a:latin typeface="Calibri" pitchFamily="34" charset="0"/>
              </a:rPr>
              <a:t> – </a:t>
            </a:r>
            <a:r>
              <a:rPr lang="en-US">
                <a:latin typeface="Calibri" pitchFamily="34" charset="0"/>
              </a:rPr>
              <a:t>STAGE</a:t>
            </a:r>
            <a:r>
              <a:rPr lang="ru-RU">
                <a:latin typeface="Calibri" pitchFamily="34" charset="0"/>
              </a:rPr>
              <a:t> 1</a:t>
            </a:r>
          </a:p>
        </p:txBody>
      </p:sp>
      <p:sp>
        <p:nvSpPr>
          <p:cNvPr id="30895" name="TextBox 31"/>
          <p:cNvSpPr txBox="1">
            <a:spLocks noChangeArrowheads="1"/>
          </p:cNvSpPr>
          <p:nvPr/>
        </p:nvSpPr>
        <p:spPr bwMode="auto">
          <a:xfrm>
            <a:off x="8140700" y="5903913"/>
            <a:ext cx="966788" cy="366712"/>
          </a:xfrm>
          <a:prstGeom prst="rect">
            <a:avLst/>
          </a:prstGeom>
          <a:noFill/>
          <a:ln w="9525">
            <a:noFill/>
            <a:miter lim="800000"/>
            <a:headEnd/>
            <a:tailEnd/>
          </a:ln>
        </p:spPr>
        <p:txBody>
          <a:bodyPr wrap="none">
            <a:spAutoFit/>
          </a:bodyPr>
          <a:lstStyle/>
          <a:p>
            <a:r>
              <a:rPr lang="en-US">
                <a:latin typeface="Calibri" pitchFamily="34" charset="0"/>
              </a:rPr>
              <a:t>OUTPUT</a:t>
            </a:r>
            <a:endParaRPr lang="ru-RU">
              <a:latin typeface="Calibri" pitchFamily="34" charset="0"/>
            </a:endParaRPr>
          </a:p>
        </p:txBody>
      </p:sp>
      <p:pic>
        <p:nvPicPr>
          <p:cNvPr id="33" name="Picture 2" descr="C:\Users\Сергей\Desktop\Комбиспираль (Патент №5).jpg"/>
          <p:cNvPicPr>
            <a:picLocks noChangeAspect="1" noChangeArrowheads="1"/>
          </p:cNvPicPr>
          <p:nvPr/>
        </p:nvPicPr>
        <p:blipFill>
          <a:blip r:embed="rId7" cstate="print">
            <a:extLst/>
          </a:blip>
          <a:srcRect/>
          <a:stretch>
            <a:fillRect/>
          </a:stretch>
        </p:blipFill>
        <p:spPr bwMode="auto">
          <a:xfrm>
            <a:off x="1043608" y="736921"/>
            <a:ext cx="663136" cy="96388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sp>
        <p:nvSpPr>
          <p:cNvPr id="30897" name="TextBox 33"/>
          <p:cNvSpPr txBox="1">
            <a:spLocks noChangeArrowheads="1"/>
          </p:cNvSpPr>
          <p:nvPr/>
        </p:nvSpPr>
        <p:spPr bwMode="auto">
          <a:xfrm>
            <a:off x="250825" y="3041650"/>
            <a:ext cx="1644650" cy="933450"/>
          </a:xfrm>
          <a:prstGeom prst="rect">
            <a:avLst/>
          </a:prstGeom>
          <a:noFill/>
          <a:ln w="9525">
            <a:noFill/>
            <a:miter lim="800000"/>
            <a:headEnd/>
            <a:tailEnd/>
          </a:ln>
        </p:spPr>
        <p:txBody>
          <a:bodyPr>
            <a:spAutoFit/>
          </a:bodyPr>
          <a:lstStyle/>
          <a:p>
            <a:pPr algn="ctr"/>
            <a:r>
              <a:rPr lang="en-US" sz="1100" b="1">
                <a:latin typeface="Calibri" pitchFamily="34" charset="0"/>
              </a:rPr>
              <a:t>THE AXISYMMETRICAL BALL ROTATION IN THE ENVIRONMENT WITH ELECTROMAGNETIC FIELD</a:t>
            </a:r>
            <a:endParaRPr lang="ru-RU" sz="1100" b="1">
              <a:latin typeface="Calibri" pitchFamily="34" charset="0"/>
            </a:endParaRPr>
          </a:p>
        </p:txBody>
      </p:sp>
      <p:sp>
        <p:nvSpPr>
          <p:cNvPr id="30898" name="TextBox 34"/>
          <p:cNvSpPr txBox="1">
            <a:spLocks noChangeArrowheads="1"/>
          </p:cNvSpPr>
          <p:nvPr/>
        </p:nvSpPr>
        <p:spPr bwMode="auto">
          <a:xfrm>
            <a:off x="2903538" y="3379788"/>
            <a:ext cx="1385887" cy="596900"/>
          </a:xfrm>
          <a:prstGeom prst="rect">
            <a:avLst/>
          </a:prstGeom>
          <a:noFill/>
          <a:ln w="9525">
            <a:noFill/>
            <a:miter lim="800000"/>
            <a:headEnd/>
            <a:tailEnd/>
          </a:ln>
        </p:spPr>
        <p:txBody>
          <a:bodyPr wrap="none">
            <a:spAutoFit/>
          </a:bodyPr>
          <a:lstStyle/>
          <a:p>
            <a:pPr algn="ctr"/>
            <a:r>
              <a:rPr lang="en-US" sz="1100" b="1">
                <a:latin typeface="Calibri" pitchFamily="34" charset="0"/>
              </a:rPr>
              <a:t>CONTROL OF </a:t>
            </a:r>
          </a:p>
          <a:p>
            <a:pPr algn="ctr"/>
            <a:r>
              <a:rPr lang="en-US" sz="1100" b="1">
                <a:latin typeface="Calibri" pitchFamily="34" charset="0"/>
              </a:rPr>
              <a:t>TEMPERATURE AND </a:t>
            </a:r>
          </a:p>
          <a:p>
            <a:pPr algn="ctr"/>
            <a:r>
              <a:rPr lang="en-US" sz="1100" b="1">
                <a:latin typeface="Calibri" pitchFamily="34" charset="0"/>
              </a:rPr>
              <a:t>DEPTH OF HEATING</a:t>
            </a:r>
            <a:r>
              <a:rPr lang="ru-RU" sz="1100" b="1">
                <a:latin typeface="Calibri" pitchFamily="34" charset="0"/>
              </a:rPr>
              <a:t> </a:t>
            </a:r>
          </a:p>
        </p:txBody>
      </p:sp>
      <p:pic>
        <p:nvPicPr>
          <p:cNvPr id="36" name="Picture 24" descr="Экспертиза 2"/>
          <p:cNvPicPr>
            <a:picLocks noChangeAspect="1" noChangeArrowheads="1"/>
          </p:cNvPicPr>
          <p:nvPr/>
        </p:nvPicPr>
        <p:blipFill>
          <a:blip r:embed="rId8" cstate="print">
            <a:extLst/>
          </a:blip>
          <a:srcRect/>
          <a:stretch>
            <a:fillRect/>
          </a:stretch>
        </p:blipFill>
        <p:spPr bwMode="auto">
          <a:xfrm>
            <a:off x="453557" y="1772815"/>
            <a:ext cx="596210" cy="8789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37" name="Picture 25" descr="Харьков"/>
          <p:cNvPicPr>
            <a:picLocks noChangeAspect="1" noChangeArrowheads="1"/>
          </p:cNvPicPr>
          <p:nvPr/>
        </p:nvPicPr>
        <p:blipFill>
          <a:blip r:embed="rId9" cstate="print">
            <a:extLst/>
          </a:blip>
          <a:srcRect/>
          <a:stretch>
            <a:fillRect/>
          </a:stretch>
        </p:blipFill>
        <p:spPr bwMode="auto">
          <a:xfrm>
            <a:off x="1043608" y="1772814"/>
            <a:ext cx="571251" cy="8789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41" name="Picture 2" descr="C:\Documents and Settings\titov_ss\Рабочий стол\Обложка (электрометаллургия 08.2015).jpg"/>
          <p:cNvPicPr>
            <a:picLocks noChangeAspect="1" noChangeArrowheads="1"/>
          </p:cNvPicPr>
          <p:nvPr/>
        </p:nvPicPr>
        <p:blipFill>
          <a:blip r:embed="rId10" cstate="print">
            <a:extLst/>
          </a:blip>
          <a:srcRect/>
          <a:stretch>
            <a:fillRect/>
          </a:stretch>
        </p:blipFill>
        <p:spPr bwMode="auto">
          <a:xfrm>
            <a:off x="2987824" y="1865418"/>
            <a:ext cx="693026" cy="9875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42" name="Picture 41" descr="1"/>
          <p:cNvPicPr>
            <a:picLocks noChangeAspect="1" noChangeArrowheads="1"/>
          </p:cNvPicPr>
          <p:nvPr/>
        </p:nvPicPr>
        <p:blipFill>
          <a:blip r:embed="rId11" cstate="print">
            <a:extLst/>
          </a:blip>
          <a:srcRect/>
          <a:stretch>
            <a:fillRect/>
          </a:stretch>
        </p:blipFill>
        <p:spPr bwMode="auto">
          <a:xfrm>
            <a:off x="3203848" y="1882741"/>
            <a:ext cx="676416" cy="97019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44" name="Picture 42" descr="Индукционный нагрев (обложка)"/>
          <p:cNvPicPr>
            <a:picLocks noChangeAspect="1" noChangeArrowheads="1"/>
          </p:cNvPicPr>
          <p:nvPr/>
        </p:nvPicPr>
        <p:blipFill>
          <a:blip r:embed="rId12" cstate="print">
            <a:extLst/>
          </a:blip>
          <a:srcRect/>
          <a:stretch>
            <a:fillRect/>
          </a:stretch>
        </p:blipFill>
        <p:spPr bwMode="auto">
          <a:xfrm>
            <a:off x="3419872" y="1865420"/>
            <a:ext cx="659601" cy="9875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45" name="Picture 3" descr="C:\Users\Сергей\Desktop\Магнитогорск.jpg"/>
          <p:cNvPicPr>
            <a:picLocks noChangeAspect="1" noChangeArrowheads="1"/>
          </p:cNvPicPr>
          <p:nvPr/>
        </p:nvPicPr>
        <p:blipFill>
          <a:blip r:embed="rId13" cstate="print">
            <a:extLst/>
          </a:blip>
          <a:srcRect/>
          <a:stretch>
            <a:fillRect/>
          </a:stretch>
        </p:blipFill>
        <p:spPr bwMode="auto">
          <a:xfrm>
            <a:off x="3635896" y="1856107"/>
            <a:ext cx="700476" cy="99682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30741" name="Picture 21" descr="C:\Users\Сергей\Desktop\ПРОЕКТ-2018-19\StartUp tour\IMG_20190406_174903 (1).jpg"/>
          <p:cNvPicPr>
            <a:picLocks noChangeAspect="1" noChangeArrowheads="1"/>
          </p:cNvPicPr>
          <p:nvPr/>
        </p:nvPicPr>
        <p:blipFill>
          <a:blip r:embed="rId14" cstate="print">
            <a:extLst/>
          </a:blip>
          <a:srcRect/>
          <a:stretch>
            <a:fillRect/>
          </a:stretch>
        </p:blipFill>
        <p:spPr bwMode="auto">
          <a:xfrm>
            <a:off x="4626280" y="553386"/>
            <a:ext cx="4410216" cy="3739710"/>
          </a:xfrm>
          <a:prstGeom prst="rect">
            <a:avLst/>
          </a:prstGeom>
          <a:ln>
            <a:noFill/>
          </a:ln>
          <a:effectLst>
            <a:softEdge rad="112500"/>
          </a:effectLst>
          <a:extLst/>
        </p:spPr>
      </p:pic>
      <p:pic>
        <p:nvPicPr>
          <p:cNvPr id="40" name="Picture 4" descr="D:\Наука\Месяцы 2010-11-12-13-14\Мультимедиа (РЦПО по шарам)\IR_2012-08-16_0014.jpg"/>
          <p:cNvPicPr>
            <a:picLocks noChangeAspect="1" noChangeArrowheads="1"/>
          </p:cNvPicPr>
          <p:nvPr/>
        </p:nvPicPr>
        <p:blipFill>
          <a:blip r:embed="rId15" cstate="print">
            <a:extLst/>
          </a:blip>
          <a:srcRect/>
          <a:stretch>
            <a:fillRect/>
          </a:stretch>
        </p:blipFill>
        <p:spPr bwMode="auto">
          <a:xfrm>
            <a:off x="4644008" y="3256444"/>
            <a:ext cx="1358037" cy="1036652"/>
          </a:xfrm>
          <a:prstGeom prst="rect">
            <a:avLst/>
          </a:prstGeom>
          <a:ln>
            <a:noFill/>
          </a:ln>
          <a:effectLst>
            <a:softEdge rad="112500"/>
          </a:effectLst>
          <a:extLst/>
        </p:spPr>
      </p:pic>
      <p:pic>
        <p:nvPicPr>
          <p:cNvPr id="30727" name="Picture 7" descr="C:\Users\Сергей\Desktop\13.jpg"/>
          <p:cNvPicPr>
            <a:picLocks noChangeAspect="1" noChangeArrowheads="1"/>
          </p:cNvPicPr>
          <p:nvPr/>
        </p:nvPicPr>
        <p:blipFill>
          <a:blip r:embed="rId16">
            <a:extLst/>
          </a:blip>
          <a:srcRect/>
          <a:stretch>
            <a:fillRect/>
          </a:stretch>
        </p:blipFill>
        <p:spPr bwMode="auto">
          <a:xfrm>
            <a:off x="3851920" y="1834070"/>
            <a:ext cx="737418" cy="101886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sp>
        <p:nvSpPr>
          <p:cNvPr id="30908" name="TextBox 45"/>
          <p:cNvSpPr txBox="1">
            <a:spLocks noChangeArrowheads="1"/>
          </p:cNvSpPr>
          <p:nvPr/>
        </p:nvSpPr>
        <p:spPr bwMode="auto">
          <a:xfrm>
            <a:off x="5076825" y="682625"/>
            <a:ext cx="3511550" cy="369888"/>
          </a:xfrm>
          <a:prstGeom prst="rect">
            <a:avLst/>
          </a:prstGeom>
          <a:noFill/>
          <a:ln w="9525">
            <a:noFill/>
            <a:miter lim="800000"/>
            <a:headEnd/>
            <a:tailEnd/>
          </a:ln>
        </p:spPr>
        <p:txBody>
          <a:bodyPr wrap="none">
            <a:spAutoFit/>
          </a:bodyPr>
          <a:lstStyle/>
          <a:p>
            <a:r>
              <a:rPr lang="en-IE">
                <a:solidFill>
                  <a:schemeClr val="bg1"/>
                </a:solidFill>
                <a:latin typeface="Calibri" pitchFamily="34" charset="0"/>
              </a:rPr>
              <a:t>MINIMUM VIABLE PRODUCT (MVP)</a:t>
            </a:r>
            <a:endParaRPr lang="ru-RU">
              <a:solidFill>
                <a:schemeClr val="bg1"/>
              </a:solidFill>
              <a:latin typeface="Calibri" pitchFamily="34" charset="0"/>
            </a:endParaRPr>
          </a:p>
        </p:txBody>
      </p:sp>
      <p:pic>
        <p:nvPicPr>
          <p:cNvPr id="30857" name="Picture 137" descr="C:\Users\Сергей\Desktop\Сколково-2019\деревня_29-30.05.19\черные металлы.jpg"/>
          <p:cNvPicPr>
            <a:picLocks noChangeAspect="1" noChangeArrowheads="1"/>
          </p:cNvPicPr>
          <p:nvPr/>
        </p:nvPicPr>
        <p:blipFill>
          <a:blip r:embed="rId17" cstate="print">
            <a:extLst/>
          </a:blip>
          <a:srcRect/>
          <a:stretch>
            <a:fillRect/>
          </a:stretch>
        </p:blipFill>
        <p:spPr bwMode="auto">
          <a:xfrm>
            <a:off x="4067944" y="1834070"/>
            <a:ext cx="684311" cy="101886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Прямоугольник 26"/>
          <p:cNvSpPr/>
          <p:nvPr/>
        </p:nvSpPr>
        <p:spPr>
          <a:xfrm>
            <a:off x="4508500" y="3068638"/>
            <a:ext cx="4527550" cy="3673475"/>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ln>
                <a:solidFill>
                  <a:schemeClr val="tx1"/>
                </a:solidFill>
              </a:ln>
              <a:solidFill>
                <a:schemeClr val="tx1"/>
              </a:solidFill>
            </a:endParaRPr>
          </a:p>
        </p:txBody>
      </p:sp>
      <p:sp>
        <p:nvSpPr>
          <p:cNvPr id="8" name="Прямоугольник 7"/>
          <p:cNvSpPr/>
          <p:nvPr/>
        </p:nvSpPr>
        <p:spPr>
          <a:xfrm>
            <a:off x="107950" y="3068638"/>
            <a:ext cx="4176713" cy="3673475"/>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ln>
                <a:solidFill>
                  <a:schemeClr val="tx1"/>
                </a:solidFill>
              </a:ln>
              <a:solidFill>
                <a:schemeClr val="tx1"/>
              </a:solidFill>
            </a:endParaRPr>
          </a:p>
        </p:txBody>
      </p:sp>
      <p:sp>
        <p:nvSpPr>
          <p:cNvPr id="3" name="Прямоугольник 2"/>
          <p:cNvSpPr/>
          <p:nvPr/>
        </p:nvSpPr>
        <p:spPr>
          <a:xfrm>
            <a:off x="107950" y="404813"/>
            <a:ext cx="8928100" cy="784225"/>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ln>
                <a:solidFill>
                  <a:schemeClr val="tx1"/>
                </a:solidFill>
              </a:ln>
              <a:solidFill>
                <a:schemeClr val="tx1"/>
              </a:solidFill>
            </a:endParaRPr>
          </a:p>
        </p:txBody>
      </p:sp>
      <p:sp>
        <p:nvSpPr>
          <p:cNvPr id="44036" name="Rectangle 9"/>
          <p:cNvSpPr>
            <a:spLocks noChangeArrowheads="1"/>
          </p:cNvSpPr>
          <p:nvPr/>
        </p:nvSpPr>
        <p:spPr bwMode="auto">
          <a:xfrm>
            <a:off x="287338" y="-26988"/>
            <a:ext cx="8677275" cy="457201"/>
          </a:xfrm>
          <a:prstGeom prst="rect">
            <a:avLst/>
          </a:prstGeom>
          <a:noFill/>
          <a:ln w="9525">
            <a:noFill/>
            <a:miter lim="800000"/>
            <a:headEnd/>
            <a:tailEnd/>
          </a:ln>
        </p:spPr>
        <p:txBody>
          <a:bodyPr>
            <a:spAutoFit/>
          </a:bodyPr>
          <a:lstStyle/>
          <a:p>
            <a:pPr algn="ctr"/>
            <a:r>
              <a:rPr lang="en-US" altLang="ru-RU" sz="2400" b="1" u="sng">
                <a:latin typeface="Calibri" pitchFamily="34" charset="0"/>
              </a:rPr>
              <a:t>ADDITIONAL COST OF INNOVATION TO THE CONSUMER</a:t>
            </a:r>
            <a:endParaRPr lang="ru-RU" altLang="ru-RU" sz="2400" b="1" u="sng">
              <a:latin typeface="Calibri" pitchFamily="34" charset="0"/>
            </a:endParaRPr>
          </a:p>
        </p:txBody>
      </p:sp>
      <p:sp>
        <p:nvSpPr>
          <p:cNvPr id="44037" name="Прямоугольник 52"/>
          <p:cNvSpPr>
            <a:spLocks noChangeArrowheads="1"/>
          </p:cNvSpPr>
          <p:nvPr/>
        </p:nvSpPr>
        <p:spPr bwMode="auto">
          <a:xfrm>
            <a:off x="0" y="404813"/>
            <a:ext cx="9144000" cy="825500"/>
          </a:xfrm>
          <a:prstGeom prst="rect">
            <a:avLst/>
          </a:prstGeom>
          <a:noFill/>
          <a:ln w="9525">
            <a:noFill/>
            <a:miter lim="800000"/>
            <a:headEnd/>
            <a:tailEnd/>
          </a:ln>
        </p:spPr>
        <p:txBody>
          <a:bodyPr>
            <a:spAutoFit/>
          </a:bodyPr>
          <a:lstStyle/>
          <a:p>
            <a:pPr algn="ctr"/>
            <a:r>
              <a:rPr lang="en-US" sz="1600" b="1">
                <a:latin typeface="Calibri" pitchFamily="34" charset="0"/>
              </a:rPr>
              <a:t>The application of the proposed technology makes it possible to </a:t>
            </a:r>
            <a:r>
              <a:rPr lang="ru-RU" sz="1600" b="1">
                <a:latin typeface="Calibri" pitchFamily="34" charset="0"/>
              </a:rPr>
              <a:t> </a:t>
            </a:r>
            <a:r>
              <a:rPr lang="en-US" sz="1600" b="1" u="sng">
                <a:latin typeface="Calibri" pitchFamily="34" charset="0"/>
              </a:rPr>
              <a:t>have a unique double </a:t>
            </a:r>
            <a:r>
              <a:rPr lang="en-US" sz="1600" b="1">
                <a:latin typeface="Calibri" pitchFamily="34" charset="0"/>
              </a:rPr>
              <a:t>effect</a:t>
            </a:r>
            <a:r>
              <a:rPr lang="ru-RU" sz="1600" b="1">
                <a:latin typeface="Calibri" pitchFamily="34" charset="0"/>
              </a:rPr>
              <a:t>: </a:t>
            </a:r>
            <a:r>
              <a:rPr lang="en-US" sz="1600" b="1">
                <a:latin typeface="Calibri" pitchFamily="34" charset="0"/>
              </a:rPr>
              <a:t>improvement in quality of grinding balls</a:t>
            </a:r>
            <a:r>
              <a:rPr lang="ru-RU" sz="1600" b="1">
                <a:latin typeface="Calibri" pitchFamily="34" charset="0"/>
              </a:rPr>
              <a:t> </a:t>
            </a:r>
            <a:r>
              <a:rPr lang="en-US" sz="1600" b="1">
                <a:latin typeface="Calibri" pitchFamily="34" charset="0"/>
              </a:rPr>
              <a:t>and cutting of their production costs at the same time</a:t>
            </a:r>
            <a:r>
              <a:rPr lang="ru-RU" sz="1600" b="1">
                <a:latin typeface="Calibri" pitchFamily="34" charset="0"/>
              </a:rPr>
              <a:t>, </a:t>
            </a:r>
            <a:r>
              <a:rPr lang="en-US" sz="1600" b="1">
                <a:latin typeface="Calibri" pitchFamily="34" charset="0"/>
              </a:rPr>
              <a:t>what will finally permit the </a:t>
            </a:r>
            <a:r>
              <a:rPr lang="ru-RU" sz="1600" b="1">
                <a:latin typeface="Calibri" pitchFamily="34" charset="0"/>
              </a:rPr>
              <a:t>ТСО </a:t>
            </a:r>
            <a:r>
              <a:rPr lang="en-US" sz="1600" b="1">
                <a:latin typeface="Calibri" pitchFamily="34" charset="0"/>
              </a:rPr>
              <a:t>of grinding balls</a:t>
            </a:r>
            <a:r>
              <a:rPr lang="ru-RU" sz="1600" b="1">
                <a:latin typeface="Calibri" pitchFamily="34" charset="0"/>
              </a:rPr>
              <a:t> </a:t>
            </a:r>
            <a:r>
              <a:rPr lang="en-US" sz="1600" b="1">
                <a:latin typeface="Calibri" pitchFamily="34" charset="0"/>
              </a:rPr>
              <a:t>to be considerably reduced</a:t>
            </a:r>
            <a:endParaRPr lang="ru-RU" sz="1600" b="1">
              <a:latin typeface="Calibri" pitchFamily="34" charset="0"/>
            </a:endParaRPr>
          </a:p>
        </p:txBody>
      </p:sp>
      <p:sp>
        <p:nvSpPr>
          <p:cNvPr id="4" name="Прямоугольник 3"/>
          <p:cNvSpPr/>
          <p:nvPr/>
        </p:nvSpPr>
        <p:spPr>
          <a:xfrm>
            <a:off x="287338" y="3162300"/>
            <a:ext cx="3889375" cy="93662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solidFill>
                  <a:srgbClr val="FFFFFF"/>
                </a:solidFill>
              </a:rPr>
              <a:t>Increase of the plant coefficient of efficiency</a:t>
            </a:r>
            <a:r>
              <a:rPr lang="ru-RU" sz="1600">
                <a:solidFill>
                  <a:srgbClr val="FFFFFF"/>
                </a:solidFill>
              </a:rPr>
              <a:t> </a:t>
            </a:r>
            <a:r>
              <a:rPr lang="en-US" sz="1600">
                <a:solidFill>
                  <a:schemeClr val="bg1"/>
                </a:solidFill>
              </a:rPr>
              <a:t>(direct heating of the ball material with electromagnetic field energy)</a:t>
            </a:r>
          </a:p>
        </p:txBody>
      </p:sp>
      <p:sp>
        <p:nvSpPr>
          <p:cNvPr id="18" name="Прямоугольник 17"/>
          <p:cNvSpPr/>
          <p:nvPr/>
        </p:nvSpPr>
        <p:spPr>
          <a:xfrm>
            <a:off x="287338" y="4314825"/>
            <a:ext cx="3889375" cy="105886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solidFill>
                  <a:srgbClr val="FFFFFF"/>
                </a:solidFill>
              </a:rPr>
              <a:t>Surface heating of the ball to the given depth</a:t>
            </a:r>
            <a:r>
              <a:rPr lang="ru-RU" sz="1600">
                <a:solidFill>
                  <a:srgbClr val="FFFFFF"/>
                </a:solidFill>
              </a:rPr>
              <a:t> </a:t>
            </a:r>
          </a:p>
          <a:p>
            <a:pPr algn="ctr">
              <a:defRPr/>
            </a:pPr>
            <a:r>
              <a:rPr lang="ru-RU" sz="1600">
                <a:solidFill>
                  <a:srgbClr val="FFFFFF"/>
                </a:solidFill>
              </a:rPr>
              <a:t>(</a:t>
            </a:r>
            <a:r>
              <a:rPr lang="en-US" sz="1600">
                <a:solidFill>
                  <a:srgbClr val="FFFFFF"/>
                </a:solidFill>
              </a:rPr>
              <a:t>energy is not consumed for the core heating of the product</a:t>
            </a:r>
            <a:r>
              <a:rPr lang="ru-RU" sz="1600">
                <a:solidFill>
                  <a:srgbClr val="FFFFFF"/>
                </a:solidFill>
              </a:rPr>
              <a:t>)</a:t>
            </a:r>
          </a:p>
        </p:txBody>
      </p:sp>
      <p:sp>
        <p:nvSpPr>
          <p:cNvPr id="19" name="Прямоугольник 18"/>
          <p:cNvSpPr/>
          <p:nvPr/>
        </p:nvSpPr>
        <p:spPr>
          <a:xfrm>
            <a:off x="287338" y="5516563"/>
            <a:ext cx="3889375" cy="108108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solidFill>
                  <a:srgbClr val="FFFFFF"/>
                </a:solidFill>
              </a:rPr>
              <a:t>High-speed heating</a:t>
            </a:r>
            <a:r>
              <a:rPr lang="ru-RU" sz="1600">
                <a:solidFill>
                  <a:srgbClr val="FFFFFF"/>
                </a:solidFill>
              </a:rPr>
              <a:t> (</a:t>
            </a:r>
            <a:r>
              <a:rPr lang="en-US" sz="1600">
                <a:solidFill>
                  <a:srgbClr val="FFFFFF"/>
                </a:solidFill>
              </a:rPr>
              <a:t>there is no need to consume energy for hours</a:t>
            </a:r>
            <a:r>
              <a:rPr lang="ru-RU" sz="1600">
                <a:solidFill>
                  <a:srgbClr val="FFFFFF"/>
                </a:solidFill>
              </a:rPr>
              <a:t>)</a:t>
            </a:r>
          </a:p>
        </p:txBody>
      </p:sp>
      <p:sp>
        <p:nvSpPr>
          <p:cNvPr id="20" name="Прямоугольник 19"/>
          <p:cNvSpPr/>
          <p:nvPr/>
        </p:nvSpPr>
        <p:spPr>
          <a:xfrm>
            <a:off x="4625975" y="3162300"/>
            <a:ext cx="4267200" cy="936625"/>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solidFill>
                  <a:srgbClr val="FFFFFF"/>
                </a:solidFill>
              </a:rPr>
              <a:t>AXISYMMETRIC heating of the ball material is possible to the given depth</a:t>
            </a:r>
            <a:endParaRPr lang="ru-RU" sz="1600">
              <a:solidFill>
                <a:srgbClr val="FFFFFF"/>
              </a:solidFill>
            </a:endParaRPr>
          </a:p>
        </p:txBody>
      </p:sp>
      <p:sp>
        <p:nvSpPr>
          <p:cNvPr id="21" name="Прямоугольник 20"/>
          <p:cNvSpPr/>
          <p:nvPr/>
        </p:nvSpPr>
        <p:spPr>
          <a:xfrm>
            <a:off x="4625975" y="4314825"/>
            <a:ext cx="4267200" cy="1058863"/>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solidFill>
                  <a:schemeClr val="bg1"/>
                </a:solidFill>
              </a:rPr>
              <a:t>The effect of SHEAR STRENGTH is achieved: it is possible to get a yielding core of the ball</a:t>
            </a:r>
            <a:endParaRPr lang="ru-RU" sz="1600">
              <a:solidFill>
                <a:srgbClr val="FFFFFF"/>
              </a:solidFill>
            </a:endParaRPr>
          </a:p>
        </p:txBody>
      </p:sp>
      <p:sp>
        <p:nvSpPr>
          <p:cNvPr id="22" name="Прямоугольник 21"/>
          <p:cNvSpPr/>
          <p:nvPr/>
        </p:nvSpPr>
        <p:spPr>
          <a:xfrm>
            <a:off x="4625975" y="5516563"/>
            <a:ext cx="4267200" cy="1081087"/>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a:solidFill>
                  <a:schemeClr val="bg1"/>
                </a:solidFill>
              </a:rPr>
              <a:t>It is possible to ensure ZERO OXIDATION AND DECARBURIZATION </a:t>
            </a:r>
            <a:r>
              <a:rPr lang="ru-RU" sz="1600">
                <a:solidFill>
                  <a:srgbClr val="FFFFFF"/>
                </a:solidFill>
              </a:rPr>
              <a:t> </a:t>
            </a:r>
            <a:r>
              <a:rPr lang="en-US" sz="1600">
                <a:solidFill>
                  <a:srgbClr val="FFFFFF"/>
                </a:solidFill>
              </a:rPr>
              <a:t>as a result of high heating rate</a:t>
            </a:r>
            <a:r>
              <a:rPr lang="ru-RU" sz="1600">
                <a:solidFill>
                  <a:srgbClr val="FFFFFF"/>
                </a:solidFill>
              </a:rPr>
              <a:t> </a:t>
            </a:r>
          </a:p>
        </p:txBody>
      </p:sp>
      <p:sp>
        <p:nvSpPr>
          <p:cNvPr id="32" name="Блок-схема: решение 31"/>
          <p:cNvSpPr/>
          <p:nvPr/>
        </p:nvSpPr>
        <p:spPr>
          <a:xfrm>
            <a:off x="4572000" y="2058988"/>
            <a:ext cx="4198938" cy="1009650"/>
          </a:xfrm>
          <a:prstGeom prst="flowChartDecision">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a:solidFill>
                  <a:schemeClr val="bg1"/>
                </a:solidFill>
              </a:rPr>
              <a:t>Increase of service </a:t>
            </a:r>
          </a:p>
          <a:p>
            <a:pPr algn="ctr">
              <a:defRPr/>
            </a:pPr>
            <a:r>
              <a:rPr lang="en-US" sz="1600" b="1">
                <a:solidFill>
                  <a:schemeClr val="bg1"/>
                </a:solidFill>
              </a:rPr>
              <a:t>life up to</a:t>
            </a:r>
            <a:r>
              <a:rPr lang="ru-RU" sz="1600" b="1">
                <a:solidFill>
                  <a:schemeClr val="bg1"/>
                </a:solidFill>
              </a:rPr>
              <a:t> </a:t>
            </a:r>
            <a:r>
              <a:rPr lang="ru-RU" sz="2000" b="1">
                <a:solidFill>
                  <a:schemeClr val="bg1"/>
                </a:solidFill>
              </a:rPr>
              <a:t> </a:t>
            </a:r>
          </a:p>
          <a:p>
            <a:pPr algn="ctr">
              <a:defRPr/>
            </a:pPr>
            <a:r>
              <a:rPr lang="ru-RU" sz="2000" b="1">
                <a:solidFill>
                  <a:schemeClr val="bg1"/>
                </a:solidFill>
              </a:rPr>
              <a:t>1</a:t>
            </a:r>
            <a:r>
              <a:rPr lang="en-US" sz="2000" b="1">
                <a:solidFill>
                  <a:schemeClr val="bg1"/>
                </a:solidFill>
              </a:rPr>
              <a:t>.</a:t>
            </a:r>
            <a:r>
              <a:rPr lang="ru-RU" sz="2000" b="1">
                <a:solidFill>
                  <a:schemeClr val="bg1"/>
                </a:solidFill>
              </a:rPr>
              <a:t>6 </a:t>
            </a:r>
            <a:r>
              <a:rPr lang="en-US" sz="2000" b="1">
                <a:solidFill>
                  <a:schemeClr val="bg1"/>
                </a:solidFill>
              </a:rPr>
              <a:t>times</a:t>
            </a:r>
            <a:endParaRPr lang="ru-RU" sz="1600" b="1">
              <a:solidFill>
                <a:schemeClr val="bg1"/>
              </a:solidFill>
            </a:endParaRPr>
          </a:p>
        </p:txBody>
      </p:sp>
      <p:sp>
        <p:nvSpPr>
          <p:cNvPr id="9" name="Блок-схема: решение 8"/>
          <p:cNvSpPr/>
          <p:nvPr/>
        </p:nvSpPr>
        <p:spPr>
          <a:xfrm>
            <a:off x="287338" y="2082800"/>
            <a:ext cx="3997325" cy="985838"/>
          </a:xfrm>
          <a:prstGeom prst="flowChartDecisio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b="1">
                <a:solidFill>
                  <a:schemeClr val="bg1"/>
                </a:solidFill>
              </a:rPr>
              <a:t>cutting of the production costs by</a:t>
            </a:r>
            <a:endParaRPr lang="ru-RU" sz="1600" b="1">
              <a:solidFill>
                <a:schemeClr val="bg1"/>
              </a:solidFill>
            </a:endParaRPr>
          </a:p>
          <a:p>
            <a:pPr algn="ctr">
              <a:defRPr/>
            </a:pPr>
            <a:r>
              <a:rPr lang="ru-RU" sz="2400" b="1">
                <a:solidFill>
                  <a:schemeClr val="bg1"/>
                </a:solidFill>
              </a:rPr>
              <a:t>7</a:t>
            </a:r>
            <a:r>
              <a:rPr lang="en-US" sz="2400" b="1">
                <a:solidFill>
                  <a:schemeClr val="bg1"/>
                </a:solidFill>
              </a:rPr>
              <a:t>.</a:t>
            </a:r>
            <a:r>
              <a:rPr lang="ru-RU" sz="2400" b="1">
                <a:solidFill>
                  <a:schemeClr val="bg1"/>
                </a:solidFill>
              </a:rPr>
              <a:t>2 %</a:t>
            </a:r>
          </a:p>
        </p:txBody>
      </p:sp>
      <p:sp>
        <p:nvSpPr>
          <p:cNvPr id="6" name="Скругленный прямоугольник 5"/>
          <p:cNvSpPr/>
          <p:nvPr/>
        </p:nvSpPr>
        <p:spPr>
          <a:xfrm>
            <a:off x="287338" y="1290638"/>
            <a:ext cx="8520112" cy="768350"/>
          </a:xfrm>
          <a:prstGeom prst="round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4047" name="Rectangle 9"/>
          <p:cNvSpPr>
            <a:spLocks noChangeArrowheads="1"/>
          </p:cNvSpPr>
          <p:nvPr/>
        </p:nvSpPr>
        <p:spPr bwMode="auto">
          <a:xfrm>
            <a:off x="250825" y="1217613"/>
            <a:ext cx="8520113" cy="830997"/>
          </a:xfrm>
          <a:prstGeom prst="rect">
            <a:avLst/>
          </a:prstGeom>
          <a:noFill/>
          <a:ln w="9525">
            <a:noFill/>
            <a:miter lim="800000"/>
            <a:headEnd/>
            <a:tailEnd/>
          </a:ln>
        </p:spPr>
        <p:txBody>
          <a:bodyPr>
            <a:spAutoFit/>
          </a:bodyPr>
          <a:lstStyle/>
          <a:p>
            <a:pPr algn="ctr"/>
            <a:r>
              <a:rPr lang="en-IE" altLang="ru-RU" sz="2000" b="1" dirty="0">
                <a:solidFill>
                  <a:schemeClr val="bg1"/>
                </a:solidFill>
                <a:latin typeface="Calibri" pitchFamily="34" charset="0"/>
              </a:rPr>
              <a:t>TCO reduction of grinding balls by </a:t>
            </a:r>
            <a:r>
              <a:rPr lang="ru-RU" altLang="ru-RU" sz="2400" b="1" dirty="0">
                <a:solidFill>
                  <a:schemeClr val="bg1"/>
                </a:solidFill>
                <a:latin typeface="Calibri" pitchFamily="34" charset="0"/>
              </a:rPr>
              <a:t>23</a:t>
            </a:r>
            <a:r>
              <a:rPr lang="en-US" altLang="ru-RU" sz="2400" b="1" dirty="0">
                <a:solidFill>
                  <a:schemeClr val="bg1"/>
                </a:solidFill>
                <a:latin typeface="Calibri" pitchFamily="34" charset="0"/>
              </a:rPr>
              <a:t>.</a:t>
            </a:r>
            <a:r>
              <a:rPr lang="ru-RU" altLang="ru-RU" sz="2400" b="1" dirty="0">
                <a:solidFill>
                  <a:schemeClr val="bg1"/>
                </a:solidFill>
                <a:latin typeface="Calibri" pitchFamily="34" charset="0"/>
              </a:rPr>
              <a:t>3 % </a:t>
            </a:r>
          </a:p>
          <a:p>
            <a:pPr algn="ctr"/>
            <a:r>
              <a:rPr lang="ru-RU" altLang="ru-RU" sz="2000" b="1" dirty="0">
                <a:solidFill>
                  <a:schemeClr val="bg1"/>
                </a:solidFill>
                <a:latin typeface="Calibri" pitchFamily="34" charset="0"/>
              </a:rPr>
              <a:t>(</a:t>
            </a:r>
            <a:r>
              <a:rPr lang="en-US" altLang="ru-RU" sz="2000" b="1" dirty="0">
                <a:solidFill>
                  <a:schemeClr val="bg1"/>
                </a:solidFill>
                <a:latin typeface="Calibri" pitchFamily="34" charset="0"/>
              </a:rPr>
              <a:t>about</a:t>
            </a:r>
            <a:r>
              <a:rPr lang="ru-RU" altLang="ru-RU" sz="2000" b="1" dirty="0">
                <a:solidFill>
                  <a:schemeClr val="bg1"/>
                </a:solidFill>
                <a:latin typeface="Calibri" pitchFamily="34" charset="0"/>
              </a:rPr>
              <a:t> </a:t>
            </a:r>
            <a:r>
              <a:rPr lang="en-IE" altLang="ru-RU" sz="2400" b="1" u="sng" dirty="0">
                <a:solidFill>
                  <a:schemeClr val="bg1"/>
                </a:solidFill>
                <a:latin typeface="Calibri" pitchFamily="34" charset="0"/>
              </a:rPr>
              <a:t>40 e</a:t>
            </a:r>
            <a:r>
              <a:rPr lang="en-IE" altLang="ru-RU" sz="2400" b="1" u="sng" dirty="0" smtClean="0">
                <a:solidFill>
                  <a:schemeClr val="bg1"/>
                </a:solidFill>
                <a:latin typeface="Calibri" pitchFamily="34" charset="0"/>
              </a:rPr>
              <a:t>uro </a:t>
            </a:r>
            <a:r>
              <a:rPr lang="en-IE" altLang="ru-RU" sz="2400" b="1" u="sng" dirty="0">
                <a:solidFill>
                  <a:schemeClr val="bg1"/>
                </a:solidFill>
                <a:latin typeface="Calibri" pitchFamily="34" charset="0"/>
              </a:rPr>
              <a:t>cents</a:t>
            </a:r>
            <a:r>
              <a:rPr lang="ru-RU" altLang="ru-RU" sz="2000" b="1" dirty="0" smtClean="0">
                <a:solidFill>
                  <a:schemeClr val="bg1"/>
                </a:solidFill>
                <a:latin typeface="Calibri" pitchFamily="34" charset="0"/>
              </a:rPr>
              <a:t> </a:t>
            </a:r>
            <a:r>
              <a:rPr lang="en-US" altLang="ru-RU" sz="2000" b="1" dirty="0">
                <a:solidFill>
                  <a:schemeClr val="bg1"/>
                </a:solidFill>
                <a:latin typeface="Calibri" pitchFamily="34" charset="0"/>
              </a:rPr>
              <a:t>per </a:t>
            </a:r>
            <a:r>
              <a:rPr lang="en-US" altLang="ru-RU" sz="2000" b="1" dirty="0" err="1">
                <a:solidFill>
                  <a:schemeClr val="bg1"/>
                </a:solidFill>
                <a:latin typeface="Calibri" pitchFamily="34" charset="0"/>
              </a:rPr>
              <a:t>tonne</a:t>
            </a:r>
            <a:r>
              <a:rPr lang="en-US" altLang="ru-RU" sz="2000" b="1" dirty="0">
                <a:solidFill>
                  <a:schemeClr val="bg1"/>
                </a:solidFill>
                <a:latin typeface="Calibri" pitchFamily="34" charset="0"/>
              </a:rPr>
              <a:t> of processed ore</a:t>
            </a:r>
            <a:r>
              <a:rPr lang="ru-RU" altLang="ru-RU" sz="2000" b="1" dirty="0">
                <a:solidFill>
                  <a:schemeClr val="bg1"/>
                </a:solidFill>
                <a:latin typeface="Calibri" pitchFamily="34" charset="0"/>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Заголовок 1"/>
          <p:cNvSpPr>
            <a:spLocks noGrp="1"/>
          </p:cNvSpPr>
          <p:nvPr>
            <p:ph type="title"/>
          </p:nvPr>
        </p:nvSpPr>
        <p:spPr>
          <a:xfrm>
            <a:off x="457200" y="-100013"/>
            <a:ext cx="8229600" cy="1143001"/>
          </a:xfrm>
        </p:spPr>
        <p:txBody>
          <a:bodyPr/>
          <a:lstStyle/>
          <a:p>
            <a:pPr eaLnBrk="1" hangingPunct="1"/>
            <a:r>
              <a:rPr lang="en-US" sz="2400" b="1" u="sng" smtClean="0"/>
              <a:t>COMPARISON OF THE PRODUCT TECHNICAL AND ECONOMIC CHARACTERISTICS TO THE WORLD COMPETITORS</a:t>
            </a:r>
            <a:r>
              <a:rPr lang="ru-RU" sz="2400" b="1" u="sng" smtClean="0"/>
              <a:t> </a:t>
            </a:r>
            <a:endParaRPr lang="ru-RU" sz="2400" u="sng" smtClean="0"/>
          </a:p>
        </p:txBody>
      </p:sp>
      <p:sp>
        <p:nvSpPr>
          <p:cNvPr id="4" name="Номер слайда 3"/>
          <p:cNvSpPr>
            <a:spLocks noGrp="1"/>
          </p:cNvSpPr>
          <p:nvPr>
            <p:ph type="sldNum" sz="quarter" idx="12"/>
          </p:nvPr>
        </p:nvSpPr>
        <p:spPr/>
        <p:txBody>
          <a:bodyPr/>
          <a:lstStyle/>
          <a:p>
            <a:pPr>
              <a:defRPr/>
            </a:pPr>
            <a:fld id="{A9E70594-0AED-429C-A707-E2C45E65B9A8}" type="slidenum">
              <a:rPr lang="ru-RU"/>
              <a:pPr>
                <a:defRPr/>
              </a:pPr>
              <a:t>14</a:t>
            </a:fld>
            <a:endParaRPr lang="ru-RU" dirty="0"/>
          </a:p>
        </p:txBody>
      </p:sp>
      <p:pic>
        <p:nvPicPr>
          <p:cNvPr id="45059" name="Picture 5"/>
          <p:cNvPicPr>
            <a:picLocks noChangeAspect="1" noChangeArrowheads="1"/>
          </p:cNvPicPr>
          <p:nvPr/>
        </p:nvPicPr>
        <p:blipFill>
          <a:blip r:embed="rId2"/>
          <a:srcRect/>
          <a:stretch>
            <a:fillRect/>
          </a:stretch>
        </p:blipFill>
        <p:spPr bwMode="auto">
          <a:xfrm>
            <a:off x="250825" y="836613"/>
            <a:ext cx="8748713" cy="5551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Скругленный прямоугольник 19"/>
          <p:cNvSpPr/>
          <p:nvPr/>
        </p:nvSpPr>
        <p:spPr>
          <a:xfrm>
            <a:off x="4606925" y="5084763"/>
            <a:ext cx="4502150" cy="1512887"/>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46082" name="Picture 9" descr="C:\Users\Сергей\Desktop\consulting_1-1024x896.jpg"/>
          <p:cNvPicPr>
            <a:picLocks noChangeAspect="1" noChangeArrowheads="1"/>
          </p:cNvPicPr>
          <p:nvPr/>
        </p:nvPicPr>
        <p:blipFill>
          <a:blip r:embed="rId2"/>
          <a:srcRect/>
          <a:stretch>
            <a:fillRect/>
          </a:stretch>
        </p:blipFill>
        <p:spPr bwMode="auto">
          <a:xfrm>
            <a:off x="88900" y="2936875"/>
            <a:ext cx="811213" cy="708025"/>
          </a:xfrm>
          <a:prstGeom prst="rect">
            <a:avLst/>
          </a:prstGeom>
          <a:noFill/>
          <a:ln w="9525">
            <a:noFill/>
            <a:miter lim="800000"/>
            <a:headEnd/>
            <a:tailEnd/>
          </a:ln>
        </p:spPr>
      </p:pic>
      <p:sp>
        <p:nvSpPr>
          <p:cNvPr id="46083" name="Rectangle 7"/>
          <p:cNvSpPr>
            <a:spLocks noChangeArrowheads="1"/>
          </p:cNvSpPr>
          <p:nvPr/>
        </p:nvSpPr>
        <p:spPr bwMode="auto">
          <a:xfrm>
            <a:off x="323850" y="-26988"/>
            <a:ext cx="8569325" cy="457201"/>
          </a:xfrm>
          <a:prstGeom prst="rect">
            <a:avLst/>
          </a:prstGeom>
          <a:noFill/>
          <a:ln w="9525">
            <a:noFill/>
            <a:miter lim="800000"/>
            <a:headEnd/>
            <a:tailEnd/>
          </a:ln>
        </p:spPr>
        <p:txBody>
          <a:bodyPr>
            <a:spAutoFit/>
          </a:bodyPr>
          <a:lstStyle/>
          <a:p>
            <a:pPr algn="ctr"/>
            <a:r>
              <a:rPr lang="en-US" altLang="ru-RU" sz="2400" b="1" u="sng">
                <a:latin typeface="Calibri" pitchFamily="34" charset="0"/>
              </a:rPr>
              <a:t>PROJECT BUSINESS MODEL</a:t>
            </a:r>
            <a:r>
              <a:rPr lang="ru-RU" altLang="ru-RU" sz="2400" b="1" u="sng">
                <a:latin typeface="Calibri" pitchFamily="34" charset="0"/>
              </a:rPr>
              <a:t>* </a:t>
            </a:r>
          </a:p>
        </p:txBody>
      </p:sp>
      <p:sp>
        <p:nvSpPr>
          <p:cNvPr id="5" name="Скругленный прямоугольник 4"/>
          <p:cNvSpPr/>
          <p:nvPr/>
        </p:nvSpPr>
        <p:spPr>
          <a:xfrm rot="5400000">
            <a:off x="-372269" y="815182"/>
            <a:ext cx="2471737" cy="165735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85" name="Rectangle 53"/>
          <p:cNvSpPr>
            <a:spLocks noChangeArrowheads="1"/>
          </p:cNvSpPr>
          <p:nvPr/>
        </p:nvSpPr>
        <p:spPr bwMode="auto">
          <a:xfrm>
            <a:off x="34925" y="419100"/>
            <a:ext cx="1301750" cy="260350"/>
          </a:xfrm>
          <a:prstGeom prst="rect">
            <a:avLst/>
          </a:prstGeom>
          <a:noFill/>
          <a:ln w="9525">
            <a:noFill/>
            <a:miter lim="800000"/>
            <a:headEnd/>
            <a:tailEnd/>
          </a:ln>
        </p:spPr>
        <p:txBody>
          <a:bodyPr wrap="none">
            <a:spAutoFit/>
          </a:bodyPr>
          <a:lstStyle/>
          <a:p>
            <a:r>
              <a:rPr lang="en-US" altLang="ru-RU" sz="1100" b="1">
                <a:latin typeface="Calibri" pitchFamily="34" charset="0"/>
              </a:rPr>
              <a:t>        KEY PARTNERS</a:t>
            </a:r>
            <a:endParaRPr lang="ru-RU" altLang="ru-RU" sz="1100" b="1">
              <a:latin typeface="Calibri" pitchFamily="34" charset="0"/>
            </a:endParaRPr>
          </a:p>
        </p:txBody>
      </p:sp>
      <p:sp>
        <p:nvSpPr>
          <p:cNvPr id="7" name="Скругленный прямоугольник 6"/>
          <p:cNvSpPr/>
          <p:nvPr/>
        </p:nvSpPr>
        <p:spPr>
          <a:xfrm rot="5400000">
            <a:off x="1426370" y="742156"/>
            <a:ext cx="2474912" cy="1800225"/>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87" name="Rectangle 53"/>
          <p:cNvSpPr>
            <a:spLocks noChangeArrowheads="1"/>
          </p:cNvSpPr>
          <p:nvPr/>
        </p:nvSpPr>
        <p:spPr bwMode="auto">
          <a:xfrm>
            <a:off x="1885950" y="404813"/>
            <a:ext cx="1246188" cy="260350"/>
          </a:xfrm>
          <a:prstGeom prst="rect">
            <a:avLst/>
          </a:prstGeom>
          <a:noFill/>
          <a:ln w="9525">
            <a:noFill/>
            <a:miter lim="800000"/>
            <a:headEnd/>
            <a:tailEnd/>
          </a:ln>
        </p:spPr>
        <p:txBody>
          <a:bodyPr>
            <a:spAutoFit/>
          </a:bodyPr>
          <a:lstStyle/>
          <a:p>
            <a:r>
              <a:rPr lang="en-US" altLang="ru-RU" sz="1100" b="1">
                <a:latin typeface="Calibri" pitchFamily="34" charset="0"/>
              </a:rPr>
              <a:t>     KEY ACTIVITIES</a:t>
            </a:r>
            <a:endParaRPr lang="ru-RU" altLang="ru-RU" sz="1100" b="1">
              <a:latin typeface="Calibri" pitchFamily="34" charset="0"/>
            </a:endParaRPr>
          </a:p>
        </p:txBody>
      </p:sp>
      <p:sp>
        <p:nvSpPr>
          <p:cNvPr id="9" name="Скругленный прямоугольник 8"/>
          <p:cNvSpPr/>
          <p:nvPr/>
        </p:nvSpPr>
        <p:spPr>
          <a:xfrm rot="5400000">
            <a:off x="789782" y="2242343"/>
            <a:ext cx="2019300" cy="3529013"/>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89" name="Rectangle 53"/>
          <p:cNvSpPr>
            <a:spLocks noChangeArrowheads="1"/>
          </p:cNvSpPr>
          <p:nvPr/>
        </p:nvSpPr>
        <p:spPr bwMode="auto">
          <a:xfrm>
            <a:off x="1074738" y="2997200"/>
            <a:ext cx="1122362" cy="260350"/>
          </a:xfrm>
          <a:prstGeom prst="rect">
            <a:avLst/>
          </a:prstGeom>
          <a:noFill/>
          <a:ln w="9525">
            <a:noFill/>
            <a:miter lim="800000"/>
            <a:headEnd/>
            <a:tailEnd/>
          </a:ln>
        </p:spPr>
        <p:txBody>
          <a:bodyPr wrap="none">
            <a:spAutoFit/>
          </a:bodyPr>
          <a:lstStyle/>
          <a:p>
            <a:r>
              <a:rPr lang="en-US" altLang="ru-RU" sz="1100" b="1">
                <a:latin typeface="Calibri" pitchFamily="34" charset="0"/>
              </a:rPr>
              <a:t>KEY RESOURCES</a:t>
            </a:r>
            <a:endParaRPr lang="ru-RU" altLang="ru-RU" sz="1100" b="1">
              <a:latin typeface="Calibri" pitchFamily="34" charset="0"/>
            </a:endParaRPr>
          </a:p>
        </p:txBody>
      </p:sp>
      <p:sp>
        <p:nvSpPr>
          <p:cNvPr id="11" name="Скругленный прямоугольник 10"/>
          <p:cNvSpPr/>
          <p:nvPr/>
        </p:nvSpPr>
        <p:spPr>
          <a:xfrm rot="5400000">
            <a:off x="2195513" y="1844675"/>
            <a:ext cx="4608512" cy="1728788"/>
          </a:xfrm>
          <a:prstGeom prst="roundRect">
            <a:avLst/>
          </a:prstGeom>
          <a:solidFill>
            <a:schemeClr val="accent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91" name="Rectangle 53"/>
          <p:cNvSpPr>
            <a:spLocks noChangeArrowheads="1"/>
          </p:cNvSpPr>
          <p:nvPr/>
        </p:nvSpPr>
        <p:spPr bwMode="auto">
          <a:xfrm>
            <a:off x="3821113" y="407988"/>
            <a:ext cx="1482725" cy="260350"/>
          </a:xfrm>
          <a:prstGeom prst="rect">
            <a:avLst/>
          </a:prstGeom>
          <a:noFill/>
          <a:ln w="9525">
            <a:noFill/>
            <a:miter lim="800000"/>
            <a:headEnd/>
            <a:tailEnd/>
          </a:ln>
        </p:spPr>
        <p:txBody>
          <a:bodyPr wrap="none">
            <a:spAutoFit/>
          </a:bodyPr>
          <a:lstStyle/>
          <a:p>
            <a:pPr algn="ctr"/>
            <a:r>
              <a:rPr lang="en-US" altLang="ru-RU" sz="1100" b="1">
                <a:latin typeface="Calibri" pitchFamily="34" charset="0"/>
              </a:rPr>
              <a:t>VALUE PROPOSITIONS</a:t>
            </a:r>
            <a:endParaRPr lang="ru-RU" altLang="ru-RU" sz="1100" b="1">
              <a:latin typeface="Calibri" pitchFamily="34" charset="0"/>
            </a:endParaRPr>
          </a:p>
        </p:txBody>
      </p:sp>
      <p:sp>
        <p:nvSpPr>
          <p:cNvPr id="13" name="Скругленный прямоугольник 12"/>
          <p:cNvSpPr/>
          <p:nvPr/>
        </p:nvSpPr>
        <p:spPr>
          <a:xfrm rot="5400000">
            <a:off x="5181600" y="661988"/>
            <a:ext cx="2308225" cy="1800225"/>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5" name="Скругленный прямоугольник 14"/>
          <p:cNvSpPr/>
          <p:nvPr/>
        </p:nvSpPr>
        <p:spPr>
          <a:xfrm rot="5400000">
            <a:off x="5195094" y="2988469"/>
            <a:ext cx="2273300" cy="1792288"/>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94" name="Rectangle 53"/>
          <p:cNvSpPr>
            <a:spLocks noChangeArrowheads="1"/>
          </p:cNvSpPr>
          <p:nvPr/>
        </p:nvSpPr>
        <p:spPr bwMode="auto">
          <a:xfrm>
            <a:off x="5768975" y="2747963"/>
            <a:ext cx="936625" cy="260350"/>
          </a:xfrm>
          <a:prstGeom prst="rect">
            <a:avLst/>
          </a:prstGeom>
          <a:noFill/>
          <a:ln w="9525">
            <a:noFill/>
            <a:miter lim="800000"/>
            <a:headEnd/>
            <a:tailEnd/>
          </a:ln>
        </p:spPr>
        <p:txBody>
          <a:bodyPr wrap="none">
            <a:spAutoFit/>
          </a:bodyPr>
          <a:lstStyle/>
          <a:p>
            <a:r>
              <a:rPr lang="en-US" altLang="ru-RU" sz="1100" b="1">
                <a:latin typeface="Calibri" pitchFamily="34" charset="0"/>
              </a:rPr>
              <a:t>    CHANNELS</a:t>
            </a:r>
            <a:endParaRPr lang="ru-RU" altLang="ru-RU" sz="1100" b="1">
              <a:latin typeface="Calibri" pitchFamily="34" charset="0"/>
            </a:endParaRPr>
          </a:p>
        </p:txBody>
      </p:sp>
      <p:sp>
        <p:nvSpPr>
          <p:cNvPr id="17" name="Скругленный прямоугольник 16"/>
          <p:cNvSpPr/>
          <p:nvPr/>
        </p:nvSpPr>
        <p:spPr>
          <a:xfrm rot="5400000">
            <a:off x="5904707" y="1812131"/>
            <a:ext cx="4608512" cy="1800225"/>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9" name="Скругленный прямоугольник 18"/>
          <p:cNvSpPr/>
          <p:nvPr/>
        </p:nvSpPr>
        <p:spPr>
          <a:xfrm>
            <a:off x="34925" y="5084763"/>
            <a:ext cx="4537075" cy="1512887"/>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97" name="Rectangle 53"/>
          <p:cNvSpPr>
            <a:spLocks noChangeArrowheads="1"/>
          </p:cNvSpPr>
          <p:nvPr/>
        </p:nvSpPr>
        <p:spPr bwMode="auto">
          <a:xfrm>
            <a:off x="1509713" y="5084763"/>
            <a:ext cx="1211262" cy="260350"/>
          </a:xfrm>
          <a:prstGeom prst="rect">
            <a:avLst/>
          </a:prstGeom>
          <a:noFill/>
          <a:ln w="9525">
            <a:noFill/>
            <a:miter lim="800000"/>
            <a:headEnd/>
            <a:tailEnd/>
          </a:ln>
        </p:spPr>
        <p:txBody>
          <a:bodyPr wrap="none">
            <a:spAutoFit/>
          </a:bodyPr>
          <a:lstStyle/>
          <a:p>
            <a:r>
              <a:rPr lang="ru-RU" altLang="ru-RU" sz="1100" b="1">
                <a:latin typeface="Calibri" pitchFamily="34" charset="0"/>
              </a:rPr>
              <a:t>C</a:t>
            </a:r>
            <a:r>
              <a:rPr lang="en-US" altLang="ru-RU" sz="1100" b="1">
                <a:latin typeface="Calibri" pitchFamily="34" charset="0"/>
              </a:rPr>
              <a:t>OST STRUCTURE</a:t>
            </a:r>
            <a:endParaRPr lang="ru-RU" altLang="ru-RU" sz="1100" b="1">
              <a:latin typeface="Calibri" pitchFamily="34" charset="0"/>
            </a:endParaRPr>
          </a:p>
        </p:txBody>
      </p:sp>
      <p:sp>
        <p:nvSpPr>
          <p:cNvPr id="46098" name="Rectangle 53"/>
          <p:cNvSpPr>
            <a:spLocks noChangeArrowheads="1"/>
          </p:cNvSpPr>
          <p:nvPr/>
        </p:nvSpPr>
        <p:spPr bwMode="auto">
          <a:xfrm>
            <a:off x="6224588" y="5084763"/>
            <a:ext cx="1322387" cy="260350"/>
          </a:xfrm>
          <a:prstGeom prst="rect">
            <a:avLst/>
          </a:prstGeom>
          <a:noFill/>
          <a:ln w="9525">
            <a:noFill/>
            <a:miter lim="800000"/>
            <a:headEnd/>
            <a:tailEnd/>
          </a:ln>
        </p:spPr>
        <p:txBody>
          <a:bodyPr wrap="none">
            <a:spAutoFit/>
          </a:bodyPr>
          <a:lstStyle/>
          <a:p>
            <a:r>
              <a:rPr lang="en-US" altLang="ru-RU" sz="1100" b="1">
                <a:latin typeface="Calibri" pitchFamily="34" charset="0"/>
              </a:rPr>
              <a:t>REVENUE STREAMS</a:t>
            </a:r>
            <a:endParaRPr lang="ru-RU" altLang="ru-RU" sz="1100" b="1">
              <a:latin typeface="Calibri" pitchFamily="34" charset="0"/>
            </a:endParaRPr>
          </a:p>
        </p:txBody>
      </p:sp>
      <p:sp>
        <p:nvSpPr>
          <p:cNvPr id="46099" name="Прямоугольник 23"/>
          <p:cNvSpPr>
            <a:spLocks noChangeArrowheads="1"/>
          </p:cNvSpPr>
          <p:nvPr/>
        </p:nvSpPr>
        <p:spPr bwMode="auto">
          <a:xfrm>
            <a:off x="34925" y="1554163"/>
            <a:ext cx="1584325" cy="933450"/>
          </a:xfrm>
          <a:prstGeom prst="rect">
            <a:avLst/>
          </a:prstGeom>
          <a:noFill/>
          <a:ln w="9525">
            <a:noFill/>
            <a:miter lim="800000"/>
            <a:headEnd/>
            <a:tailEnd/>
          </a:ln>
        </p:spPr>
        <p:txBody>
          <a:bodyPr>
            <a:spAutoFit/>
          </a:bodyPr>
          <a:lstStyle/>
          <a:p>
            <a:pPr algn="ctr"/>
            <a:r>
              <a:rPr lang="en-US" sz="1100">
                <a:latin typeface="Calibri" pitchFamily="34" charset="0"/>
              </a:rPr>
              <a:t>Iron and steel enterprises</a:t>
            </a:r>
            <a:r>
              <a:rPr lang="ru-RU" sz="1100">
                <a:latin typeface="Calibri" pitchFamily="34" charset="0"/>
              </a:rPr>
              <a:t> (</a:t>
            </a:r>
            <a:r>
              <a:rPr lang="en-US" sz="1100">
                <a:latin typeface="Calibri" pitchFamily="34" charset="0"/>
              </a:rPr>
              <a:t>including</a:t>
            </a:r>
            <a:r>
              <a:rPr lang="ru-RU" sz="1100">
                <a:latin typeface="Calibri" pitchFamily="34" charset="0"/>
              </a:rPr>
              <a:t> </a:t>
            </a:r>
            <a:r>
              <a:rPr lang="en-US" sz="1100">
                <a:latin typeface="Calibri" pitchFamily="34" charset="0"/>
              </a:rPr>
              <a:t>the product dealers</a:t>
            </a:r>
            <a:r>
              <a:rPr lang="ru-RU" sz="1100">
                <a:latin typeface="Calibri" pitchFamily="34" charset="0"/>
              </a:rPr>
              <a:t>)</a:t>
            </a:r>
            <a:r>
              <a:rPr lang="en-US" sz="1100">
                <a:latin typeface="Calibri" pitchFamily="34" charset="0"/>
              </a:rPr>
              <a:t>: deliveries of round workpieces</a:t>
            </a:r>
            <a:r>
              <a:rPr lang="ru-RU" sz="1100">
                <a:latin typeface="Calibri" pitchFamily="34" charset="0"/>
              </a:rPr>
              <a:t>)</a:t>
            </a:r>
          </a:p>
        </p:txBody>
      </p:sp>
      <p:sp>
        <p:nvSpPr>
          <p:cNvPr id="46100" name="Прямоугольник 24"/>
          <p:cNvSpPr>
            <a:spLocks noChangeArrowheads="1"/>
          </p:cNvSpPr>
          <p:nvPr/>
        </p:nvSpPr>
        <p:spPr bwMode="auto">
          <a:xfrm>
            <a:off x="34925" y="3356992"/>
            <a:ext cx="3509963" cy="1712912"/>
          </a:xfrm>
          <a:prstGeom prst="rect">
            <a:avLst/>
          </a:prstGeom>
          <a:noFill/>
          <a:ln w="9525">
            <a:noFill/>
            <a:miter lim="800000"/>
            <a:headEnd/>
            <a:tailEnd/>
          </a:ln>
        </p:spPr>
        <p:txBody>
          <a:bodyPr>
            <a:spAutoFit/>
          </a:bodyPr>
          <a:lstStyle/>
          <a:p>
            <a:pPr marL="228600" indent="-228600" algn="ctr">
              <a:buFontTx/>
              <a:buAutoNum type="arabicParenR"/>
            </a:pPr>
            <a:r>
              <a:rPr lang="en-US" sz="1100" dirty="0">
                <a:latin typeface="Calibri" pitchFamily="34" charset="0"/>
              </a:rPr>
              <a:t>Human resources</a:t>
            </a:r>
            <a:r>
              <a:rPr lang="ru-RU" sz="1100" dirty="0">
                <a:latin typeface="Calibri" pitchFamily="34" charset="0"/>
              </a:rPr>
              <a:t>;</a:t>
            </a:r>
          </a:p>
          <a:p>
            <a:pPr marL="228600" indent="-228600" algn="ctr"/>
            <a:r>
              <a:rPr lang="ru-RU" sz="1100" dirty="0">
                <a:latin typeface="Calibri" pitchFamily="34" charset="0"/>
              </a:rPr>
              <a:t>2) </a:t>
            </a:r>
            <a:r>
              <a:rPr lang="en-US" sz="1100" dirty="0">
                <a:latin typeface="Calibri" pitchFamily="34" charset="0"/>
              </a:rPr>
              <a:t>Intellectual property </a:t>
            </a:r>
            <a:r>
              <a:rPr lang="ru-RU" sz="1100" dirty="0">
                <a:latin typeface="Calibri" pitchFamily="34" charset="0"/>
              </a:rPr>
              <a:t>(</a:t>
            </a:r>
            <a:r>
              <a:rPr lang="en-US" sz="1100" dirty="0">
                <a:latin typeface="Calibri" pitchFamily="34" charset="0"/>
              </a:rPr>
              <a:t>patents</a:t>
            </a:r>
            <a:r>
              <a:rPr lang="ru-RU" sz="1100" dirty="0">
                <a:latin typeface="Calibri" pitchFamily="34" charset="0"/>
              </a:rPr>
              <a:t>,</a:t>
            </a:r>
            <a:r>
              <a:rPr lang="en-US" sz="1100" dirty="0">
                <a:latin typeface="Calibri" pitchFamily="34" charset="0"/>
              </a:rPr>
              <a:t> innovative solutions</a:t>
            </a:r>
            <a:r>
              <a:rPr lang="ru-RU" sz="1100" dirty="0">
                <a:latin typeface="Calibri" pitchFamily="34" charset="0"/>
              </a:rPr>
              <a:t>)</a:t>
            </a:r>
            <a:r>
              <a:rPr lang="en-US" sz="1100" dirty="0">
                <a:latin typeface="Calibri" pitchFamily="34" charset="0"/>
              </a:rPr>
              <a:t>:</a:t>
            </a:r>
            <a:r>
              <a:rPr lang="ru-RU" sz="1100" dirty="0">
                <a:latin typeface="Calibri" pitchFamily="34" charset="0"/>
              </a:rPr>
              <a:t> </a:t>
            </a:r>
            <a:r>
              <a:rPr lang="en-US" sz="1100" dirty="0">
                <a:latin typeface="Calibri" pitchFamily="34" charset="0"/>
              </a:rPr>
              <a:t>intangible assets</a:t>
            </a:r>
            <a:r>
              <a:rPr lang="ru-RU" sz="1100" dirty="0">
                <a:latin typeface="Calibri" pitchFamily="34" charset="0"/>
              </a:rPr>
              <a:t>; </a:t>
            </a:r>
          </a:p>
          <a:p>
            <a:pPr marL="228600" indent="-228600" algn="ctr"/>
            <a:r>
              <a:rPr lang="ru-RU" sz="1100" dirty="0">
                <a:latin typeface="Calibri" pitchFamily="34" charset="0"/>
              </a:rPr>
              <a:t>3) </a:t>
            </a:r>
            <a:r>
              <a:rPr lang="en-US" sz="1100" dirty="0">
                <a:latin typeface="Calibri" pitchFamily="34" charset="0"/>
              </a:rPr>
              <a:t>Material resources (equipment (HFC  inductors), a building</a:t>
            </a:r>
            <a:r>
              <a:rPr lang="ru-RU" sz="1100" dirty="0">
                <a:latin typeface="Calibri" pitchFamily="34" charset="0"/>
              </a:rPr>
              <a:t> (</a:t>
            </a:r>
            <a:r>
              <a:rPr lang="en-US" sz="1100" dirty="0">
                <a:latin typeface="Calibri" pitchFamily="34" charset="0"/>
              </a:rPr>
              <a:t>to install the production line</a:t>
            </a:r>
            <a:r>
              <a:rPr lang="ru-RU" sz="1100" dirty="0">
                <a:latin typeface="Calibri" pitchFamily="34" charset="0"/>
              </a:rPr>
              <a:t>), </a:t>
            </a:r>
            <a:r>
              <a:rPr lang="en-US" sz="1100" dirty="0">
                <a:latin typeface="Calibri" pitchFamily="34" charset="0"/>
              </a:rPr>
              <a:t>an office</a:t>
            </a:r>
            <a:r>
              <a:rPr lang="ru-RU" sz="1100" dirty="0">
                <a:latin typeface="Calibri" pitchFamily="34" charset="0"/>
              </a:rPr>
              <a:t>, </a:t>
            </a:r>
            <a:r>
              <a:rPr lang="en-US" sz="1100" dirty="0">
                <a:latin typeface="Calibri" pitchFamily="34" charset="0"/>
              </a:rPr>
              <a:t>tools and components and etc.</a:t>
            </a:r>
            <a:r>
              <a:rPr lang="ru-RU" sz="1100" dirty="0">
                <a:latin typeface="Calibri" pitchFamily="34" charset="0"/>
              </a:rPr>
              <a:t>);</a:t>
            </a:r>
          </a:p>
          <a:p>
            <a:pPr marL="228600" indent="-228600" algn="ctr"/>
            <a:r>
              <a:rPr lang="ru-RU" sz="1100" dirty="0">
                <a:latin typeface="Calibri" pitchFamily="34" charset="0"/>
              </a:rPr>
              <a:t>4) </a:t>
            </a:r>
            <a:r>
              <a:rPr lang="en-US" sz="1100" dirty="0">
                <a:latin typeface="Calibri" pitchFamily="34" charset="0"/>
              </a:rPr>
              <a:t>Financial resources</a:t>
            </a:r>
            <a:r>
              <a:rPr lang="en-US" dirty="0"/>
              <a:t> </a:t>
            </a:r>
            <a:r>
              <a:rPr lang="ru-RU" sz="1100" dirty="0">
                <a:latin typeface="Calibri" pitchFamily="34" charset="0"/>
              </a:rPr>
              <a:t>(</a:t>
            </a:r>
            <a:r>
              <a:rPr lang="en-US" sz="1100" dirty="0">
                <a:latin typeface="Calibri" pitchFamily="34" charset="0"/>
              </a:rPr>
              <a:t>physical cash and non-cash money</a:t>
            </a:r>
            <a:r>
              <a:rPr lang="ru-RU" sz="1100" dirty="0">
                <a:latin typeface="Calibri" pitchFamily="34" charset="0"/>
              </a:rPr>
              <a:t>);</a:t>
            </a:r>
          </a:p>
          <a:p>
            <a:pPr marL="228600" indent="-228600" algn="ctr"/>
            <a:r>
              <a:rPr lang="ru-RU" sz="1100" dirty="0">
                <a:latin typeface="Calibri" pitchFamily="34" charset="0"/>
              </a:rPr>
              <a:t>5) </a:t>
            </a:r>
            <a:r>
              <a:rPr lang="en-US" sz="1100" dirty="0">
                <a:latin typeface="Calibri" pitchFamily="34" charset="0"/>
              </a:rPr>
              <a:t>Raw materials</a:t>
            </a:r>
            <a:r>
              <a:rPr lang="ru-RU" sz="1100" dirty="0">
                <a:latin typeface="Calibri" pitchFamily="34" charset="0"/>
              </a:rPr>
              <a:t>.</a:t>
            </a:r>
          </a:p>
        </p:txBody>
      </p:sp>
      <p:sp>
        <p:nvSpPr>
          <p:cNvPr id="46101" name="Прямоугольник 25"/>
          <p:cNvSpPr>
            <a:spLocks noChangeArrowheads="1"/>
          </p:cNvSpPr>
          <p:nvPr/>
        </p:nvSpPr>
        <p:spPr bwMode="auto">
          <a:xfrm>
            <a:off x="1908175" y="1700213"/>
            <a:ext cx="1584325" cy="765175"/>
          </a:xfrm>
          <a:prstGeom prst="rect">
            <a:avLst/>
          </a:prstGeom>
          <a:noFill/>
          <a:ln w="9525">
            <a:noFill/>
            <a:miter lim="800000"/>
            <a:headEnd/>
            <a:tailEnd/>
          </a:ln>
        </p:spPr>
        <p:txBody>
          <a:bodyPr>
            <a:spAutoFit/>
          </a:bodyPr>
          <a:lstStyle/>
          <a:p>
            <a:pPr algn="ctr"/>
            <a:r>
              <a:rPr lang="en-US" sz="1100">
                <a:latin typeface="Calibri" pitchFamily="34" charset="0"/>
              </a:rPr>
              <a:t>Production of metal balls of high quality with TCO reduction for the customer</a:t>
            </a:r>
            <a:endParaRPr lang="ru-RU" sz="1100">
              <a:latin typeface="Calibri" pitchFamily="34" charset="0"/>
            </a:endParaRPr>
          </a:p>
        </p:txBody>
      </p:sp>
      <p:sp>
        <p:nvSpPr>
          <p:cNvPr id="46102" name="Прямоугольник 26"/>
          <p:cNvSpPr>
            <a:spLocks noChangeArrowheads="1"/>
          </p:cNvSpPr>
          <p:nvPr/>
        </p:nvSpPr>
        <p:spPr bwMode="auto">
          <a:xfrm>
            <a:off x="3708400" y="2330450"/>
            <a:ext cx="1630363" cy="1481138"/>
          </a:xfrm>
          <a:prstGeom prst="rect">
            <a:avLst/>
          </a:prstGeom>
          <a:noFill/>
          <a:ln w="9525">
            <a:noFill/>
            <a:miter lim="800000"/>
            <a:headEnd/>
            <a:tailEnd/>
          </a:ln>
        </p:spPr>
        <p:txBody>
          <a:bodyPr>
            <a:spAutoFit/>
          </a:bodyPr>
          <a:lstStyle/>
          <a:p>
            <a:pPr algn="ctr"/>
            <a:r>
              <a:rPr lang="en-US" sz="1300" b="1" dirty="0">
                <a:latin typeface="Calibri" pitchFamily="34" charset="0"/>
              </a:rPr>
              <a:t>Additional income of the enterprises that consume the output product as a result of TCO reduction of the delivered metal balls</a:t>
            </a:r>
            <a:endParaRPr lang="ru-RU" sz="1300" b="1" dirty="0">
              <a:latin typeface="Calibri" pitchFamily="34" charset="0"/>
            </a:endParaRPr>
          </a:p>
        </p:txBody>
      </p:sp>
      <p:sp>
        <p:nvSpPr>
          <p:cNvPr id="46103" name="Прямоугольник 27"/>
          <p:cNvSpPr>
            <a:spLocks noChangeArrowheads="1"/>
          </p:cNvSpPr>
          <p:nvPr/>
        </p:nvSpPr>
        <p:spPr bwMode="auto">
          <a:xfrm>
            <a:off x="6224587" y="5345113"/>
            <a:ext cx="2740025" cy="938719"/>
          </a:xfrm>
          <a:prstGeom prst="rect">
            <a:avLst/>
          </a:prstGeom>
          <a:noFill/>
          <a:ln w="9525">
            <a:noFill/>
            <a:miter lim="800000"/>
            <a:headEnd/>
            <a:tailEnd/>
          </a:ln>
        </p:spPr>
        <p:txBody>
          <a:bodyPr wrap="square">
            <a:spAutoFit/>
          </a:bodyPr>
          <a:lstStyle/>
          <a:p>
            <a:pPr marL="228600" indent="-228600" algn="ctr">
              <a:buFontTx/>
              <a:buAutoNum type="arabicParenR"/>
            </a:pPr>
            <a:r>
              <a:rPr lang="en-US" sz="1100" dirty="0">
                <a:latin typeface="Calibri" pitchFamily="34" charset="0"/>
              </a:rPr>
              <a:t>Sales of licenses to manufacture and run the equipment under development</a:t>
            </a:r>
            <a:r>
              <a:rPr lang="ru-RU" sz="1100" dirty="0">
                <a:latin typeface="Calibri" pitchFamily="34" charset="0"/>
              </a:rPr>
              <a:t>;</a:t>
            </a:r>
          </a:p>
          <a:p>
            <a:pPr marL="228600" indent="-228600" algn="ctr">
              <a:buFontTx/>
              <a:buAutoNum type="arabicParenR"/>
            </a:pPr>
            <a:r>
              <a:rPr lang="en-US" sz="1100" dirty="0">
                <a:latin typeface="Calibri" pitchFamily="34" charset="0"/>
              </a:rPr>
              <a:t>Sales of the equipment under development</a:t>
            </a:r>
            <a:r>
              <a:rPr lang="ru-RU" sz="1100" dirty="0">
                <a:latin typeface="Calibri" pitchFamily="34" charset="0"/>
              </a:rPr>
              <a:t>;</a:t>
            </a:r>
          </a:p>
          <a:p>
            <a:pPr marL="228600" indent="-228600" algn="ctr">
              <a:buFontTx/>
              <a:buAutoNum type="arabicParenR"/>
            </a:pPr>
            <a:r>
              <a:rPr lang="en-US" sz="1100" dirty="0">
                <a:latin typeface="Calibri" pitchFamily="34" charset="0"/>
              </a:rPr>
              <a:t>Disposal of metal balls</a:t>
            </a:r>
            <a:r>
              <a:rPr lang="ru-RU" sz="1100" dirty="0">
                <a:latin typeface="Calibri" pitchFamily="34" charset="0"/>
              </a:rPr>
              <a:t>.</a:t>
            </a:r>
          </a:p>
        </p:txBody>
      </p:sp>
      <p:sp>
        <p:nvSpPr>
          <p:cNvPr id="46104" name="Прямоугольник 28"/>
          <p:cNvSpPr>
            <a:spLocks noChangeArrowheads="1"/>
          </p:cNvSpPr>
          <p:nvPr/>
        </p:nvSpPr>
        <p:spPr bwMode="auto">
          <a:xfrm>
            <a:off x="1476375" y="5300663"/>
            <a:ext cx="2951163" cy="1101725"/>
          </a:xfrm>
          <a:prstGeom prst="rect">
            <a:avLst/>
          </a:prstGeom>
          <a:noFill/>
          <a:ln w="9525">
            <a:noFill/>
            <a:miter lim="800000"/>
            <a:headEnd/>
            <a:tailEnd/>
          </a:ln>
        </p:spPr>
        <p:txBody>
          <a:bodyPr>
            <a:spAutoFit/>
          </a:bodyPr>
          <a:lstStyle/>
          <a:p>
            <a:pPr marL="342900" indent="-342900" algn="ctr">
              <a:buFontTx/>
              <a:buAutoNum type="arabicParenR"/>
            </a:pPr>
            <a:r>
              <a:rPr lang="en-US" sz="1100">
                <a:latin typeface="Calibri" pitchFamily="34" charset="0"/>
              </a:rPr>
              <a:t>Fixed costs</a:t>
            </a:r>
            <a:r>
              <a:rPr lang="ru-RU" sz="1100">
                <a:latin typeface="Calibri" pitchFamily="34" charset="0"/>
              </a:rPr>
              <a:t> (</a:t>
            </a:r>
            <a:r>
              <a:rPr lang="en-US" sz="1100">
                <a:latin typeface="Calibri" pitchFamily="34" charset="0"/>
              </a:rPr>
              <a:t>salaries and wages of the employees</a:t>
            </a:r>
            <a:r>
              <a:rPr lang="ru-RU" sz="1100">
                <a:latin typeface="Calibri" pitchFamily="34" charset="0"/>
              </a:rPr>
              <a:t>, </a:t>
            </a:r>
            <a:r>
              <a:rPr lang="en-US" sz="1100">
                <a:latin typeface="Calibri" pitchFamily="34" charset="0"/>
              </a:rPr>
              <a:t>rent price of the premises</a:t>
            </a:r>
            <a:r>
              <a:rPr lang="ru-RU" sz="1100">
                <a:latin typeface="Calibri" pitchFamily="34" charset="0"/>
              </a:rPr>
              <a:t>, </a:t>
            </a:r>
            <a:r>
              <a:rPr lang="en-US" sz="1100">
                <a:latin typeface="Calibri" pitchFamily="34" charset="0"/>
              </a:rPr>
              <a:t>depreciation charges,</a:t>
            </a:r>
            <a:r>
              <a:rPr lang="ru-RU" sz="1100">
                <a:latin typeface="Calibri" pitchFamily="34" charset="0"/>
              </a:rPr>
              <a:t> </a:t>
            </a:r>
            <a:r>
              <a:rPr lang="en-US" sz="1100">
                <a:latin typeface="Calibri" pitchFamily="34" charset="0"/>
              </a:rPr>
              <a:t>contributions to different social funds and etc.</a:t>
            </a:r>
            <a:r>
              <a:rPr lang="ru-RU" sz="1100">
                <a:latin typeface="Calibri" pitchFamily="34" charset="0"/>
              </a:rPr>
              <a:t>);</a:t>
            </a:r>
          </a:p>
          <a:p>
            <a:pPr marL="342900" indent="-342900" algn="ctr">
              <a:buFontTx/>
              <a:buAutoNum type="arabicParenR"/>
            </a:pPr>
            <a:r>
              <a:rPr lang="en-US" sz="1100">
                <a:latin typeface="Calibri" pitchFamily="34" charset="0"/>
              </a:rPr>
              <a:t>Raw materials and energy</a:t>
            </a:r>
            <a:r>
              <a:rPr lang="ru-RU" sz="1100">
                <a:latin typeface="Calibri" pitchFamily="34" charset="0"/>
              </a:rPr>
              <a:t>;</a:t>
            </a:r>
          </a:p>
          <a:p>
            <a:pPr marL="342900" indent="-342900" algn="ctr">
              <a:buFontTx/>
              <a:buAutoNum type="arabicParenR"/>
            </a:pPr>
            <a:r>
              <a:rPr lang="en-US" sz="1100">
                <a:latin typeface="Calibri" pitchFamily="34" charset="0"/>
              </a:rPr>
              <a:t>Customer acquisition costs</a:t>
            </a:r>
            <a:r>
              <a:rPr lang="ru-RU" sz="1100">
                <a:latin typeface="Calibri" pitchFamily="34" charset="0"/>
              </a:rPr>
              <a:t>.</a:t>
            </a:r>
          </a:p>
        </p:txBody>
      </p:sp>
      <p:sp>
        <p:nvSpPr>
          <p:cNvPr id="46105" name="Прямоугольник 30"/>
          <p:cNvSpPr>
            <a:spLocks noChangeArrowheads="1"/>
          </p:cNvSpPr>
          <p:nvPr/>
        </p:nvSpPr>
        <p:spPr bwMode="auto">
          <a:xfrm>
            <a:off x="5535613" y="4005263"/>
            <a:ext cx="1628775" cy="765175"/>
          </a:xfrm>
          <a:prstGeom prst="rect">
            <a:avLst/>
          </a:prstGeom>
          <a:noFill/>
          <a:ln w="9525">
            <a:noFill/>
            <a:miter lim="800000"/>
            <a:headEnd/>
            <a:tailEnd/>
          </a:ln>
        </p:spPr>
        <p:txBody>
          <a:bodyPr>
            <a:spAutoFit/>
          </a:bodyPr>
          <a:lstStyle/>
          <a:p>
            <a:pPr algn="ctr"/>
            <a:r>
              <a:rPr lang="en-US" sz="1100">
                <a:latin typeface="Calibri" pitchFamily="34" charset="0"/>
              </a:rPr>
              <a:t>It is planed to arrange direct and indirect sales of the product to the customers</a:t>
            </a:r>
            <a:r>
              <a:rPr lang="ru-RU" sz="1100">
                <a:latin typeface="Calibri" pitchFamily="34" charset="0"/>
              </a:rPr>
              <a:t> </a:t>
            </a:r>
          </a:p>
        </p:txBody>
      </p:sp>
      <p:pic>
        <p:nvPicPr>
          <p:cNvPr id="46106" name="Picture 2" descr="C:\Users\Сергей\Desktop\iStock_000005321189Small.jpg"/>
          <p:cNvPicPr>
            <a:picLocks noChangeAspect="1" noChangeArrowheads="1"/>
          </p:cNvPicPr>
          <p:nvPr/>
        </p:nvPicPr>
        <p:blipFill>
          <a:blip r:embed="rId3"/>
          <a:srcRect/>
          <a:stretch>
            <a:fillRect/>
          </a:stretch>
        </p:blipFill>
        <p:spPr bwMode="auto">
          <a:xfrm>
            <a:off x="457200" y="711200"/>
            <a:ext cx="801688" cy="701675"/>
          </a:xfrm>
          <a:prstGeom prst="rect">
            <a:avLst/>
          </a:prstGeom>
          <a:noFill/>
          <a:ln w="9525">
            <a:noFill/>
            <a:miter lim="800000"/>
            <a:headEnd/>
            <a:tailEnd/>
          </a:ln>
        </p:spPr>
      </p:pic>
      <p:pic>
        <p:nvPicPr>
          <p:cNvPr id="46107" name="Picture 3" descr="C:\Users\Сергей\Desktop\kljuchevye_momenty_upravlenija_otdelom_prodazh.jpg"/>
          <p:cNvPicPr>
            <a:picLocks noChangeAspect="1" noChangeArrowheads="1"/>
          </p:cNvPicPr>
          <p:nvPr/>
        </p:nvPicPr>
        <p:blipFill>
          <a:blip r:embed="rId4"/>
          <a:srcRect/>
          <a:stretch>
            <a:fillRect/>
          </a:stretch>
        </p:blipFill>
        <p:spPr bwMode="auto">
          <a:xfrm>
            <a:off x="1827213" y="782638"/>
            <a:ext cx="1665287" cy="774700"/>
          </a:xfrm>
          <a:prstGeom prst="rect">
            <a:avLst/>
          </a:prstGeom>
          <a:noFill/>
          <a:ln w="9525">
            <a:noFill/>
            <a:miter lim="800000"/>
            <a:headEnd/>
            <a:tailEnd/>
          </a:ln>
        </p:spPr>
      </p:pic>
      <p:pic>
        <p:nvPicPr>
          <p:cNvPr id="46108" name="Picture 4" descr="C:\Users\Сергей\Desktop\Besplatno_in_Projects.jpg"/>
          <p:cNvPicPr>
            <a:picLocks noChangeAspect="1" noChangeArrowheads="1"/>
          </p:cNvPicPr>
          <p:nvPr/>
        </p:nvPicPr>
        <p:blipFill>
          <a:blip r:embed="rId5"/>
          <a:srcRect/>
          <a:stretch>
            <a:fillRect/>
          </a:stretch>
        </p:blipFill>
        <p:spPr bwMode="auto">
          <a:xfrm>
            <a:off x="3794125" y="1146175"/>
            <a:ext cx="1411288" cy="1058863"/>
          </a:xfrm>
          <a:prstGeom prst="rect">
            <a:avLst/>
          </a:prstGeom>
          <a:noFill/>
          <a:ln w="9525">
            <a:noFill/>
            <a:miter lim="800000"/>
            <a:headEnd/>
            <a:tailEnd/>
          </a:ln>
        </p:spPr>
      </p:pic>
      <p:pic>
        <p:nvPicPr>
          <p:cNvPr id="46109" name="Picture 5" descr="C:\Users\Сергей\Desktop\1214494589.jpg"/>
          <p:cNvPicPr>
            <a:picLocks noChangeAspect="1" noChangeArrowheads="1"/>
          </p:cNvPicPr>
          <p:nvPr/>
        </p:nvPicPr>
        <p:blipFill>
          <a:blip r:embed="rId6"/>
          <a:srcRect/>
          <a:stretch>
            <a:fillRect/>
          </a:stretch>
        </p:blipFill>
        <p:spPr bwMode="auto">
          <a:xfrm>
            <a:off x="5594350" y="747713"/>
            <a:ext cx="1431925" cy="1074737"/>
          </a:xfrm>
          <a:prstGeom prst="rect">
            <a:avLst/>
          </a:prstGeom>
          <a:noFill/>
          <a:ln w="9525">
            <a:noFill/>
            <a:miter lim="800000"/>
            <a:headEnd/>
            <a:tailEnd/>
          </a:ln>
        </p:spPr>
      </p:pic>
      <p:sp>
        <p:nvSpPr>
          <p:cNvPr id="46110" name="Прямоугольник 29"/>
          <p:cNvSpPr>
            <a:spLocks noChangeArrowheads="1"/>
          </p:cNvSpPr>
          <p:nvPr/>
        </p:nvSpPr>
        <p:spPr bwMode="auto">
          <a:xfrm>
            <a:off x="5535613" y="1698625"/>
            <a:ext cx="1628775" cy="596900"/>
          </a:xfrm>
          <a:prstGeom prst="rect">
            <a:avLst/>
          </a:prstGeom>
          <a:noFill/>
          <a:ln w="9525">
            <a:noFill/>
            <a:miter lim="800000"/>
            <a:headEnd/>
            <a:tailEnd/>
          </a:ln>
        </p:spPr>
        <p:txBody>
          <a:bodyPr>
            <a:spAutoFit/>
          </a:bodyPr>
          <a:lstStyle/>
          <a:p>
            <a:pPr algn="ctr"/>
            <a:r>
              <a:rPr lang="ru-RU" sz="1100">
                <a:latin typeface="Calibri" pitchFamily="34" charset="0"/>
              </a:rPr>
              <a:t>1) </a:t>
            </a:r>
            <a:r>
              <a:rPr lang="en-US" sz="1100">
                <a:latin typeface="Calibri" pitchFamily="34" charset="0"/>
              </a:rPr>
              <a:t>Personal support</a:t>
            </a:r>
            <a:r>
              <a:rPr lang="ru-RU" sz="1100">
                <a:latin typeface="Calibri" pitchFamily="34" charset="0"/>
              </a:rPr>
              <a:t>; </a:t>
            </a:r>
          </a:p>
          <a:p>
            <a:pPr algn="ctr"/>
            <a:r>
              <a:rPr lang="ru-RU" sz="1100">
                <a:latin typeface="Calibri" pitchFamily="34" charset="0"/>
              </a:rPr>
              <a:t>2) </a:t>
            </a:r>
            <a:r>
              <a:rPr lang="en-US" sz="1100">
                <a:latin typeface="Calibri" pitchFamily="34" charset="0"/>
              </a:rPr>
              <a:t>Generating of joint value proposition</a:t>
            </a:r>
            <a:endParaRPr lang="ru-RU" sz="1100">
              <a:latin typeface="Calibri" pitchFamily="34" charset="0"/>
            </a:endParaRPr>
          </a:p>
        </p:txBody>
      </p:sp>
      <p:sp>
        <p:nvSpPr>
          <p:cNvPr id="46111" name="Rectangle 53"/>
          <p:cNvSpPr>
            <a:spLocks noChangeArrowheads="1"/>
          </p:cNvSpPr>
          <p:nvPr/>
        </p:nvSpPr>
        <p:spPr bwMode="auto">
          <a:xfrm>
            <a:off x="5407025" y="407988"/>
            <a:ext cx="1800225" cy="260350"/>
          </a:xfrm>
          <a:prstGeom prst="rect">
            <a:avLst/>
          </a:prstGeom>
          <a:noFill/>
          <a:ln w="9525">
            <a:noFill/>
            <a:miter lim="800000"/>
            <a:headEnd/>
            <a:tailEnd/>
          </a:ln>
        </p:spPr>
        <p:txBody>
          <a:bodyPr wrap="none">
            <a:spAutoFit/>
          </a:bodyPr>
          <a:lstStyle/>
          <a:p>
            <a:pPr algn="ctr"/>
            <a:r>
              <a:rPr lang="en-US" altLang="ru-RU" sz="1100" b="1">
                <a:latin typeface="Calibri" pitchFamily="34" charset="0"/>
              </a:rPr>
              <a:t>CUS</a:t>
            </a:r>
            <a:r>
              <a:rPr lang="ru-RU" altLang="ru-RU" sz="1100" b="1">
                <a:latin typeface="Calibri" pitchFamily="34" charset="0"/>
              </a:rPr>
              <a:t>T</a:t>
            </a:r>
            <a:r>
              <a:rPr lang="en-US" altLang="ru-RU" sz="1100" b="1">
                <a:latin typeface="Calibri" pitchFamily="34" charset="0"/>
              </a:rPr>
              <a:t>OMER RELATIONSHIPS</a:t>
            </a:r>
            <a:endParaRPr lang="ru-RU" altLang="ru-RU" sz="1100" b="1">
              <a:latin typeface="Calibri" pitchFamily="34" charset="0"/>
            </a:endParaRPr>
          </a:p>
        </p:txBody>
      </p:sp>
      <p:pic>
        <p:nvPicPr>
          <p:cNvPr id="46112" name="Picture 6" descr="C:\Users\Сергей\Desktop\4405459_stock-photo-market-and-consumer-analysis.jpg"/>
          <p:cNvPicPr>
            <a:picLocks noChangeAspect="1" noChangeArrowheads="1"/>
          </p:cNvPicPr>
          <p:nvPr/>
        </p:nvPicPr>
        <p:blipFill>
          <a:blip r:embed="rId7"/>
          <a:srcRect/>
          <a:stretch>
            <a:fillRect/>
          </a:stretch>
        </p:blipFill>
        <p:spPr bwMode="auto">
          <a:xfrm>
            <a:off x="7632700" y="765175"/>
            <a:ext cx="1225550" cy="900113"/>
          </a:xfrm>
          <a:prstGeom prst="rect">
            <a:avLst/>
          </a:prstGeom>
          <a:noFill/>
          <a:ln w="9525">
            <a:noFill/>
            <a:miter lim="800000"/>
            <a:headEnd/>
            <a:tailEnd/>
          </a:ln>
        </p:spPr>
      </p:pic>
      <p:sp>
        <p:nvSpPr>
          <p:cNvPr id="46113" name="Rectangle 53"/>
          <p:cNvSpPr>
            <a:spLocks noChangeArrowheads="1"/>
          </p:cNvSpPr>
          <p:nvPr/>
        </p:nvSpPr>
        <p:spPr bwMode="auto">
          <a:xfrm>
            <a:off x="7308850" y="1676127"/>
            <a:ext cx="1831975" cy="3121025"/>
          </a:xfrm>
          <a:prstGeom prst="rect">
            <a:avLst/>
          </a:prstGeom>
          <a:noFill/>
          <a:ln w="9525">
            <a:noFill/>
            <a:miter lim="800000"/>
            <a:headEnd/>
            <a:tailEnd/>
          </a:ln>
        </p:spPr>
        <p:txBody>
          <a:bodyPr>
            <a:spAutoFit/>
          </a:bodyPr>
          <a:lstStyle/>
          <a:p>
            <a:pPr algn="ctr"/>
            <a:r>
              <a:rPr lang="ru-RU" sz="1100" dirty="0">
                <a:latin typeface="Calibri" pitchFamily="34" charset="0"/>
              </a:rPr>
              <a:t>1) </a:t>
            </a:r>
            <a:r>
              <a:rPr lang="en-US" sz="1100" dirty="0">
                <a:latin typeface="Calibri" pitchFamily="34" charset="0"/>
              </a:rPr>
              <a:t>Mining and processing integrated plants</a:t>
            </a:r>
            <a:r>
              <a:rPr lang="ru-RU" sz="1100" dirty="0">
                <a:latin typeface="Calibri" pitchFamily="34" charset="0"/>
              </a:rPr>
              <a:t>; </a:t>
            </a:r>
          </a:p>
          <a:p>
            <a:pPr algn="ctr"/>
            <a:r>
              <a:rPr lang="ru-RU" sz="1100" dirty="0">
                <a:latin typeface="Calibri" pitchFamily="34" charset="0"/>
              </a:rPr>
              <a:t>2) </a:t>
            </a:r>
            <a:r>
              <a:rPr lang="en-US" sz="1100" dirty="0">
                <a:latin typeface="Calibri" pitchFamily="34" charset="0"/>
              </a:rPr>
              <a:t>Building sector</a:t>
            </a:r>
            <a:r>
              <a:rPr lang="ru-RU" sz="1100" dirty="0">
                <a:latin typeface="Calibri" pitchFamily="34" charset="0"/>
              </a:rPr>
              <a:t> (</a:t>
            </a:r>
            <a:r>
              <a:rPr lang="en-US" sz="1100" dirty="0">
                <a:latin typeface="Calibri" pitchFamily="34" charset="0"/>
              </a:rPr>
              <a:t>production of silicates</a:t>
            </a:r>
            <a:r>
              <a:rPr lang="ru-RU" sz="1100" dirty="0">
                <a:latin typeface="Calibri" pitchFamily="34" charset="0"/>
              </a:rPr>
              <a:t>, </a:t>
            </a:r>
            <a:r>
              <a:rPr lang="en-US" sz="1100" dirty="0">
                <a:latin typeface="Calibri" pitchFamily="34" charset="0"/>
              </a:rPr>
              <a:t>cement</a:t>
            </a:r>
            <a:r>
              <a:rPr lang="ru-RU" sz="1100" dirty="0">
                <a:latin typeface="Calibri" pitchFamily="34" charset="0"/>
              </a:rPr>
              <a:t>); </a:t>
            </a:r>
          </a:p>
          <a:p>
            <a:pPr algn="ctr"/>
            <a:r>
              <a:rPr lang="ru-RU" sz="1100" dirty="0">
                <a:latin typeface="Calibri" pitchFamily="34" charset="0"/>
              </a:rPr>
              <a:t>3)</a:t>
            </a:r>
            <a:r>
              <a:rPr lang="en-US" sz="1100" dirty="0">
                <a:latin typeface="Calibri" pitchFamily="34" charset="0"/>
              </a:rPr>
              <a:t> Ball bearing sector</a:t>
            </a:r>
            <a:r>
              <a:rPr lang="ru-RU" sz="1100" dirty="0">
                <a:latin typeface="Calibri" pitchFamily="34" charset="0"/>
              </a:rPr>
              <a:t> (</a:t>
            </a:r>
            <a:r>
              <a:rPr lang="en-US" sz="1100" dirty="0">
                <a:latin typeface="Calibri" pitchFamily="34" charset="0"/>
              </a:rPr>
              <a:t>frictionless bearing balls</a:t>
            </a:r>
            <a:r>
              <a:rPr lang="ru-RU" sz="1100" dirty="0">
                <a:latin typeface="Calibri" pitchFamily="34" charset="0"/>
              </a:rPr>
              <a:t>); </a:t>
            </a:r>
          </a:p>
          <a:p>
            <a:pPr algn="ctr"/>
            <a:r>
              <a:rPr lang="ru-RU" sz="1100" dirty="0">
                <a:latin typeface="Calibri" pitchFamily="34" charset="0"/>
              </a:rPr>
              <a:t>4) </a:t>
            </a:r>
            <a:r>
              <a:rPr lang="en-US" sz="1100" dirty="0">
                <a:latin typeface="Calibri" pitchFamily="34" charset="0"/>
              </a:rPr>
              <a:t>Oil production (working barrel back pressure valves</a:t>
            </a:r>
            <a:r>
              <a:rPr lang="ru-RU" sz="1100" dirty="0">
                <a:latin typeface="Calibri" pitchFamily="34" charset="0"/>
              </a:rPr>
              <a:t>); </a:t>
            </a:r>
          </a:p>
          <a:p>
            <a:pPr algn="ctr"/>
            <a:r>
              <a:rPr lang="ru-RU" sz="1100" dirty="0">
                <a:latin typeface="Calibri" pitchFamily="34" charset="0"/>
              </a:rPr>
              <a:t>5) </a:t>
            </a:r>
            <a:r>
              <a:rPr lang="en-US" sz="1100" dirty="0">
                <a:latin typeface="Calibri" pitchFamily="34" charset="0"/>
              </a:rPr>
              <a:t>Heat treatment</a:t>
            </a:r>
            <a:r>
              <a:rPr lang="ru-RU" sz="1100" dirty="0">
                <a:latin typeface="Calibri" pitchFamily="34" charset="0"/>
              </a:rPr>
              <a:t> (</a:t>
            </a:r>
            <a:r>
              <a:rPr lang="en-US" sz="1100" dirty="0">
                <a:latin typeface="Calibri" pitchFamily="34" charset="0"/>
              </a:rPr>
              <a:t>High-tech methods to give the desired properties to spherical surfaces by means of symmetrical thermal diffusion alloying</a:t>
            </a:r>
            <a:r>
              <a:rPr lang="ru-RU" sz="1100" dirty="0">
                <a:latin typeface="Calibri" pitchFamily="34" charset="0"/>
              </a:rPr>
              <a:t> (</a:t>
            </a:r>
            <a:r>
              <a:rPr lang="en-US" sz="1100" dirty="0">
                <a:latin typeface="Calibri" pitchFamily="34" charset="0"/>
              </a:rPr>
              <a:t>chromium, titanium, boron etc.)</a:t>
            </a:r>
          </a:p>
        </p:txBody>
      </p:sp>
      <p:pic>
        <p:nvPicPr>
          <p:cNvPr id="46114" name="Picture 7" descr="C:\Users\Сергей\Desktop\distribution2.png"/>
          <p:cNvPicPr>
            <a:picLocks noChangeAspect="1" noChangeArrowheads="1"/>
          </p:cNvPicPr>
          <p:nvPr/>
        </p:nvPicPr>
        <p:blipFill>
          <a:blip r:embed="rId8"/>
          <a:srcRect/>
          <a:stretch>
            <a:fillRect/>
          </a:stretch>
        </p:blipFill>
        <p:spPr bwMode="auto">
          <a:xfrm>
            <a:off x="5580063" y="3068638"/>
            <a:ext cx="1487487" cy="1023937"/>
          </a:xfrm>
          <a:prstGeom prst="rect">
            <a:avLst/>
          </a:prstGeom>
          <a:noFill/>
          <a:ln w="9525">
            <a:noFill/>
            <a:miter lim="800000"/>
            <a:headEnd/>
            <a:tailEnd/>
          </a:ln>
        </p:spPr>
      </p:pic>
      <p:pic>
        <p:nvPicPr>
          <p:cNvPr id="46115" name="Picture 8" descr="C:\Users\Сергей\Desktop\dolya-rashodov-po-kreditu.jpg"/>
          <p:cNvPicPr>
            <a:picLocks noChangeAspect="1" noChangeArrowheads="1"/>
          </p:cNvPicPr>
          <p:nvPr/>
        </p:nvPicPr>
        <p:blipFill>
          <a:blip r:embed="rId9"/>
          <a:srcRect/>
          <a:stretch>
            <a:fillRect/>
          </a:stretch>
        </p:blipFill>
        <p:spPr bwMode="auto">
          <a:xfrm>
            <a:off x="241300" y="5534025"/>
            <a:ext cx="1377950" cy="774700"/>
          </a:xfrm>
          <a:prstGeom prst="rect">
            <a:avLst/>
          </a:prstGeom>
          <a:noFill/>
          <a:ln w="9525">
            <a:noFill/>
            <a:miter lim="800000"/>
            <a:headEnd/>
            <a:tailEnd/>
          </a:ln>
        </p:spPr>
      </p:pic>
      <p:pic>
        <p:nvPicPr>
          <p:cNvPr id="46116" name="Picture 11" descr="C:\Users\Сергей\Desktop\1418048928bagatelna nabava, besplatna sredstva, besplatni seminari, besplatni webinari, bespovratna sredstva, Cost benefit analiza, dodjela bespovratnih sredstava, Edukacija, Erasmus +, Erasmus plus, Europska komisija,  Europski .jpg"/>
          <p:cNvPicPr>
            <a:picLocks noChangeAspect="1" noChangeArrowheads="1"/>
          </p:cNvPicPr>
          <p:nvPr/>
        </p:nvPicPr>
        <p:blipFill>
          <a:blip r:embed="rId10"/>
          <a:srcRect/>
          <a:stretch>
            <a:fillRect/>
          </a:stretch>
        </p:blipFill>
        <p:spPr bwMode="auto">
          <a:xfrm>
            <a:off x="4703763" y="5300663"/>
            <a:ext cx="1524000" cy="1033462"/>
          </a:xfrm>
          <a:prstGeom prst="rect">
            <a:avLst/>
          </a:prstGeom>
          <a:noFill/>
          <a:ln w="9525">
            <a:noFill/>
            <a:miter lim="800000"/>
            <a:headEnd/>
            <a:tailEnd/>
          </a:ln>
        </p:spPr>
      </p:pic>
      <p:sp>
        <p:nvSpPr>
          <p:cNvPr id="46117" name="Rectangle 53"/>
          <p:cNvSpPr>
            <a:spLocks noChangeArrowheads="1"/>
          </p:cNvSpPr>
          <p:nvPr/>
        </p:nvSpPr>
        <p:spPr bwMode="auto">
          <a:xfrm>
            <a:off x="7508875" y="419100"/>
            <a:ext cx="1525588" cy="260350"/>
          </a:xfrm>
          <a:prstGeom prst="rect">
            <a:avLst/>
          </a:prstGeom>
          <a:noFill/>
          <a:ln w="9525">
            <a:noFill/>
            <a:miter lim="800000"/>
            <a:headEnd/>
            <a:tailEnd/>
          </a:ln>
        </p:spPr>
        <p:txBody>
          <a:bodyPr wrap="none">
            <a:spAutoFit/>
          </a:bodyPr>
          <a:lstStyle/>
          <a:p>
            <a:pPr algn="ctr"/>
            <a:r>
              <a:rPr lang="en-US" altLang="ru-RU" sz="1100" b="1">
                <a:latin typeface="Calibri" pitchFamily="34" charset="0"/>
              </a:rPr>
              <a:t>CUSTOMER SEGMENTS</a:t>
            </a:r>
            <a:endParaRPr lang="ru-RU" altLang="ru-RU" sz="1100" b="1">
              <a:latin typeface="Calibri" pitchFamily="34" charset="0"/>
            </a:endParaRPr>
          </a:p>
        </p:txBody>
      </p:sp>
      <p:sp>
        <p:nvSpPr>
          <p:cNvPr id="46118" name="Прямоугольник 39"/>
          <p:cNvSpPr>
            <a:spLocks noChangeArrowheads="1"/>
          </p:cNvSpPr>
          <p:nvPr/>
        </p:nvSpPr>
        <p:spPr bwMode="auto">
          <a:xfrm>
            <a:off x="115888" y="6597650"/>
            <a:ext cx="7470775" cy="215900"/>
          </a:xfrm>
          <a:prstGeom prst="rect">
            <a:avLst/>
          </a:prstGeom>
          <a:noFill/>
          <a:ln w="9525">
            <a:noFill/>
            <a:miter lim="800000"/>
            <a:headEnd/>
            <a:tailEnd/>
          </a:ln>
        </p:spPr>
        <p:txBody>
          <a:bodyPr>
            <a:spAutoFit/>
          </a:bodyPr>
          <a:lstStyle/>
          <a:p>
            <a:r>
              <a:rPr lang="ru-RU" sz="800">
                <a:latin typeface="Calibri" pitchFamily="34" charset="0"/>
                <a:cs typeface="Times New Roman" pitchFamily="18" charset="0"/>
              </a:rPr>
              <a:t>* - </a:t>
            </a:r>
            <a:r>
              <a:rPr lang="en-US" sz="800">
                <a:latin typeface="Calibri" pitchFamily="34" charset="0"/>
                <a:cs typeface="Times New Roman" pitchFamily="18" charset="0"/>
              </a:rPr>
              <a:t>in compliance with the methods of </a:t>
            </a:r>
            <a:r>
              <a:rPr lang="ru-RU" sz="800">
                <a:latin typeface="Calibri" pitchFamily="34" charset="0"/>
                <a:cs typeface="Times New Roman" pitchFamily="18" charset="0"/>
              </a:rPr>
              <a:t>А. </a:t>
            </a:r>
            <a:r>
              <a:rPr lang="en-US" sz="800">
                <a:latin typeface="Calibri" pitchFamily="34" charset="0"/>
                <a:cs typeface="Times New Roman" pitchFamily="18" charset="0"/>
              </a:rPr>
              <a:t>Osterwalder</a:t>
            </a:r>
            <a:endParaRPr lang="ru-RU" sz="800">
              <a:latin typeface="Calibri" pitchFamily="34" charset="0"/>
              <a:cs typeface="Times New Roman"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Прямая соединительная линия 59"/>
          <p:cNvCxnSpPr/>
          <p:nvPr/>
        </p:nvCxnSpPr>
        <p:spPr>
          <a:xfrm>
            <a:off x="8459788" y="2717800"/>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Номер слайда 2"/>
          <p:cNvSpPr>
            <a:spLocks noGrp="1"/>
          </p:cNvSpPr>
          <p:nvPr>
            <p:ph type="sldNum" sz="quarter" idx="12"/>
          </p:nvPr>
        </p:nvSpPr>
        <p:spPr>
          <a:xfrm>
            <a:off x="6553200" y="6408738"/>
            <a:ext cx="2133600" cy="476250"/>
          </a:xfrm>
        </p:spPr>
        <p:txBody>
          <a:bodyPr/>
          <a:lstStyle/>
          <a:p>
            <a:pPr>
              <a:defRPr/>
            </a:pPr>
            <a:fld id="{8244B3ED-74EA-4AAF-BE00-D85A48C6CA09}" type="slidenum">
              <a:rPr lang="ru-RU" altLang="ru-RU" smtClean="0"/>
              <a:pPr>
                <a:defRPr/>
              </a:pPr>
              <a:t>16</a:t>
            </a:fld>
            <a:endParaRPr lang="ru-RU" altLang="ru-RU" dirty="0"/>
          </a:p>
        </p:txBody>
      </p:sp>
      <p:sp>
        <p:nvSpPr>
          <p:cNvPr id="47107" name="Rectangle 7"/>
          <p:cNvSpPr>
            <a:spLocks noChangeArrowheads="1"/>
          </p:cNvSpPr>
          <p:nvPr/>
        </p:nvSpPr>
        <p:spPr bwMode="auto">
          <a:xfrm>
            <a:off x="323850" y="-46038"/>
            <a:ext cx="8712200" cy="519113"/>
          </a:xfrm>
          <a:prstGeom prst="rect">
            <a:avLst/>
          </a:prstGeom>
          <a:noFill/>
          <a:ln w="9525">
            <a:noFill/>
            <a:miter lim="800000"/>
            <a:headEnd/>
            <a:tailEnd/>
          </a:ln>
        </p:spPr>
        <p:txBody>
          <a:bodyPr>
            <a:spAutoFit/>
          </a:bodyPr>
          <a:lstStyle/>
          <a:p>
            <a:pPr algn="ctr"/>
            <a:r>
              <a:rPr lang="en-US" altLang="ru-RU" sz="2800" b="1" u="sng">
                <a:latin typeface="Calibri" pitchFamily="34" charset="0"/>
              </a:rPr>
              <a:t>COMMERCIALIZATION PLAN FOR PROJECT OUTPUT</a:t>
            </a:r>
            <a:endParaRPr lang="ru-RU" altLang="ru-RU" sz="2800" b="1" u="sng">
              <a:latin typeface="Calibri" pitchFamily="34" charset="0"/>
            </a:endParaRPr>
          </a:p>
        </p:txBody>
      </p:sp>
      <p:sp>
        <p:nvSpPr>
          <p:cNvPr id="5" name="Прямоугольник 4"/>
          <p:cNvSpPr/>
          <p:nvPr/>
        </p:nvSpPr>
        <p:spPr>
          <a:xfrm>
            <a:off x="323850" y="560388"/>
            <a:ext cx="914400"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rPr>
              <a:t>R&amp;D</a:t>
            </a:r>
            <a:endParaRPr lang="ru-RU">
              <a:solidFill>
                <a:srgbClr val="FFFFFF"/>
              </a:solidFill>
            </a:endParaRPr>
          </a:p>
        </p:txBody>
      </p:sp>
      <p:sp>
        <p:nvSpPr>
          <p:cNvPr id="6" name="Прямоугольник 5"/>
          <p:cNvSpPr/>
          <p:nvPr/>
        </p:nvSpPr>
        <p:spPr>
          <a:xfrm>
            <a:off x="1420813" y="569913"/>
            <a:ext cx="1566862" cy="71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Pilot lot production of metal balls</a:t>
            </a:r>
            <a:endParaRPr lang="ru-RU" sz="1100">
              <a:solidFill>
                <a:schemeClr val="bg1"/>
              </a:solidFill>
            </a:endParaRPr>
          </a:p>
        </p:txBody>
      </p:sp>
      <p:sp>
        <p:nvSpPr>
          <p:cNvPr id="7" name="Прямоугольник 6"/>
          <p:cNvSpPr/>
          <p:nvPr/>
        </p:nvSpPr>
        <p:spPr>
          <a:xfrm>
            <a:off x="3140075" y="571500"/>
            <a:ext cx="1566863" cy="71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Disposal of the pilot lot of balls to the consumer</a:t>
            </a:r>
            <a:endParaRPr lang="ru-RU" sz="1100">
              <a:solidFill>
                <a:schemeClr val="bg1"/>
              </a:solidFill>
            </a:endParaRPr>
          </a:p>
        </p:txBody>
      </p:sp>
      <p:sp>
        <p:nvSpPr>
          <p:cNvPr id="8" name="Блок-схема: решение 7"/>
          <p:cNvSpPr/>
          <p:nvPr/>
        </p:nvSpPr>
        <p:spPr>
          <a:xfrm>
            <a:off x="4787900" y="476250"/>
            <a:ext cx="1944688" cy="9017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rgbClr val="FFFFFF"/>
                </a:solidFill>
              </a:rPr>
              <a:t>Remarks made by the first consumer</a:t>
            </a:r>
            <a:endParaRPr lang="ru-RU" sz="1100">
              <a:solidFill>
                <a:srgbClr val="FFFFFF"/>
              </a:solidFill>
            </a:endParaRPr>
          </a:p>
        </p:txBody>
      </p:sp>
      <p:cxnSp>
        <p:nvCxnSpPr>
          <p:cNvPr id="10" name="Прямая соединительная линия 9"/>
          <p:cNvCxnSpPr>
            <a:stCxn id="5" idx="3"/>
            <a:endCxn id="6" idx="1"/>
          </p:cNvCxnSpPr>
          <p:nvPr/>
        </p:nvCxnSpPr>
        <p:spPr>
          <a:xfrm>
            <a:off x="1238250" y="920750"/>
            <a:ext cx="182563" cy="476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a:stCxn id="6" idx="3"/>
            <a:endCxn id="7" idx="1"/>
          </p:cNvCxnSpPr>
          <p:nvPr/>
        </p:nvCxnSpPr>
        <p:spPr>
          <a:xfrm>
            <a:off x="2987675" y="925513"/>
            <a:ext cx="152400" cy="15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a:stCxn id="7" idx="3"/>
            <a:endCxn id="8" idx="1"/>
          </p:cNvCxnSpPr>
          <p:nvPr/>
        </p:nvCxnSpPr>
        <p:spPr>
          <a:xfrm>
            <a:off x="4706938" y="927100"/>
            <a:ext cx="8096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a:stCxn id="8" idx="2"/>
          </p:cNvCxnSpPr>
          <p:nvPr/>
        </p:nvCxnSpPr>
        <p:spPr>
          <a:xfrm>
            <a:off x="5759450" y="1377950"/>
            <a:ext cx="0" cy="334963"/>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flipH="1">
            <a:off x="3851275" y="1712913"/>
            <a:ext cx="190817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Прямоугольник 20"/>
          <p:cNvSpPr/>
          <p:nvPr/>
        </p:nvSpPr>
        <p:spPr>
          <a:xfrm>
            <a:off x="2284413" y="1463675"/>
            <a:ext cx="1566862" cy="465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Updating of R&amp;D results</a:t>
            </a:r>
            <a:endParaRPr lang="ru-RU" sz="1100">
              <a:solidFill>
                <a:schemeClr val="bg1"/>
              </a:solidFill>
            </a:endParaRPr>
          </a:p>
        </p:txBody>
      </p:sp>
      <p:cxnSp>
        <p:nvCxnSpPr>
          <p:cNvPr id="23" name="Прямая соединительная линия 22"/>
          <p:cNvCxnSpPr>
            <a:stCxn id="21" idx="1"/>
          </p:cNvCxnSpPr>
          <p:nvPr/>
        </p:nvCxnSpPr>
        <p:spPr>
          <a:xfrm flipH="1" flipV="1">
            <a:off x="781050" y="1690688"/>
            <a:ext cx="1503363" cy="4762"/>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a:endCxn id="5" idx="2"/>
          </p:cNvCxnSpPr>
          <p:nvPr/>
        </p:nvCxnSpPr>
        <p:spPr>
          <a:xfrm flipV="1">
            <a:off x="781050" y="1281113"/>
            <a:ext cx="0" cy="41433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120" name="TextBox 25"/>
          <p:cNvSpPr txBox="1">
            <a:spLocks noChangeArrowheads="1"/>
          </p:cNvSpPr>
          <p:nvPr/>
        </p:nvSpPr>
        <p:spPr bwMode="auto">
          <a:xfrm>
            <a:off x="5414963" y="1427163"/>
            <a:ext cx="395287" cy="274637"/>
          </a:xfrm>
          <a:prstGeom prst="rect">
            <a:avLst/>
          </a:prstGeom>
          <a:noFill/>
          <a:ln w="9525">
            <a:noFill/>
            <a:miter lim="800000"/>
            <a:headEnd/>
            <a:tailEnd/>
          </a:ln>
        </p:spPr>
        <p:txBody>
          <a:bodyPr wrap="none">
            <a:spAutoFit/>
          </a:bodyPr>
          <a:lstStyle/>
          <a:p>
            <a:r>
              <a:rPr lang="en-US" sz="1200">
                <a:latin typeface="Calibri" pitchFamily="34" charset="0"/>
              </a:rPr>
              <a:t>Yes</a:t>
            </a:r>
            <a:endParaRPr lang="ru-RU" sz="1200">
              <a:latin typeface="Calibri" pitchFamily="34" charset="0"/>
            </a:endParaRPr>
          </a:p>
        </p:txBody>
      </p:sp>
      <p:cxnSp>
        <p:nvCxnSpPr>
          <p:cNvPr id="28" name="Прямая соединительная линия 27"/>
          <p:cNvCxnSpPr>
            <a:stCxn id="8" idx="3"/>
          </p:cNvCxnSpPr>
          <p:nvPr/>
        </p:nvCxnSpPr>
        <p:spPr>
          <a:xfrm>
            <a:off x="6732588" y="927100"/>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122" name="TextBox 28"/>
          <p:cNvSpPr txBox="1">
            <a:spLocks noChangeArrowheads="1"/>
          </p:cNvSpPr>
          <p:nvPr/>
        </p:nvSpPr>
        <p:spPr bwMode="auto">
          <a:xfrm>
            <a:off x="6588125" y="644525"/>
            <a:ext cx="363538" cy="274638"/>
          </a:xfrm>
          <a:prstGeom prst="rect">
            <a:avLst/>
          </a:prstGeom>
          <a:noFill/>
          <a:ln w="9525">
            <a:noFill/>
            <a:miter lim="800000"/>
            <a:headEnd/>
            <a:tailEnd/>
          </a:ln>
        </p:spPr>
        <p:txBody>
          <a:bodyPr wrap="none">
            <a:spAutoFit/>
          </a:bodyPr>
          <a:lstStyle/>
          <a:p>
            <a:r>
              <a:rPr lang="en-US" sz="1200">
                <a:latin typeface="Calibri" pitchFamily="34" charset="0"/>
              </a:rPr>
              <a:t>No</a:t>
            </a:r>
            <a:endParaRPr lang="ru-RU" sz="1200">
              <a:latin typeface="Calibri" pitchFamily="34" charset="0"/>
            </a:endParaRPr>
          </a:p>
        </p:txBody>
      </p:sp>
      <p:sp>
        <p:nvSpPr>
          <p:cNvPr id="30" name="Прямоугольник 29"/>
          <p:cNvSpPr/>
          <p:nvPr/>
        </p:nvSpPr>
        <p:spPr>
          <a:xfrm>
            <a:off x="6948488" y="560388"/>
            <a:ext cx="1566862"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Pilot plant </a:t>
            </a:r>
            <a:endParaRPr lang="ru-RU" sz="1100">
              <a:solidFill>
                <a:schemeClr val="bg1"/>
              </a:solidFill>
            </a:endParaRPr>
          </a:p>
          <a:p>
            <a:pPr algn="ctr">
              <a:defRPr/>
            </a:pPr>
            <a:r>
              <a:rPr lang="en-US" sz="1100">
                <a:solidFill>
                  <a:schemeClr val="bg1"/>
                </a:solidFill>
              </a:rPr>
              <a:t>Production</a:t>
            </a:r>
            <a:endParaRPr lang="ru-RU" sz="1100">
              <a:solidFill>
                <a:schemeClr val="bg1"/>
              </a:solidFill>
            </a:endParaRPr>
          </a:p>
        </p:txBody>
      </p:sp>
      <p:cxnSp>
        <p:nvCxnSpPr>
          <p:cNvPr id="31" name="Прямая соединительная линия 30"/>
          <p:cNvCxnSpPr/>
          <p:nvPr/>
        </p:nvCxnSpPr>
        <p:spPr>
          <a:xfrm>
            <a:off x="8515350" y="906463"/>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2" name="Овал 31"/>
          <p:cNvSpPr/>
          <p:nvPr/>
        </p:nvSpPr>
        <p:spPr>
          <a:xfrm>
            <a:off x="8731250" y="771525"/>
            <a:ext cx="269875" cy="2698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1</a:t>
            </a:r>
          </a:p>
        </p:txBody>
      </p:sp>
      <p:sp>
        <p:nvSpPr>
          <p:cNvPr id="33" name="Овал 32"/>
          <p:cNvSpPr/>
          <p:nvPr/>
        </p:nvSpPr>
        <p:spPr>
          <a:xfrm>
            <a:off x="323850" y="2565400"/>
            <a:ext cx="268288" cy="26828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1</a:t>
            </a:r>
          </a:p>
        </p:txBody>
      </p:sp>
      <p:cxnSp>
        <p:nvCxnSpPr>
          <p:cNvPr id="34" name="Прямая соединительная линия 33"/>
          <p:cNvCxnSpPr/>
          <p:nvPr/>
        </p:nvCxnSpPr>
        <p:spPr>
          <a:xfrm>
            <a:off x="592138" y="2700338"/>
            <a:ext cx="21748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Прямоугольник 34"/>
          <p:cNvSpPr/>
          <p:nvPr/>
        </p:nvSpPr>
        <p:spPr>
          <a:xfrm>
            <a:off x="701675" y="2344738"/>
            <a:ext cx="1854200" cy="70961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Pilot lot production of metal balls for “Severstal” PAO</a:t>
            </a:r>
            <a:r>
              <a:rPr lang="ru-RU" sz="1100">
                <a:solidFill>
                  <a:schemeClr val="bg1"/>
                </a:solidFill>
              </a:rPr>
              <a:t>*</a:t>
            </a:r>
          </a:p>
        </p:txBody>
      </p:sp>
      <p:cxnSp>
        <p:nvCxnSpPr>
          <p:cNvPr id="37" name="Прямая соединительная линия 36"/>
          <p:cNvCxnSpPr/>
          <p:nvPr/>
        </p:nvCxnSpPr>
        <p:spPr>
          <a:xfrm>
            <a:off x="2555875" y="2700338"/>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Прямоугольник 37"/>
          <p:cNvSpPr/>
          <p:nvPr/>
        </p:nvSpPr>
        <p:spPr>
          <a:xfrm>
            <a:off x="2700338" y="2344738"/>
            <a:ext cx="1566862"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Disposal of the pilot lot of balls to “Severstal” PAO</a:t>
            </a:r>
            <a:r>
              <a:rPr lang="ru-RU" sz="1100">
                <a:solidFill>
                  <a:schemeClr val="bg1"/>
                </a:solidFill>
              </a:rPr>
              <a:t>*</a:t>
            </a:r>
          </a:p>
        </p:txBody>
      </p:sp>
      <p:sp>
        <p:nvSpPr>
          <p:cNvPr id="39" name="Блок-схема: решение 38"/>
          <p:cNvSpPr/>
          <p:nvPr/>
        </p:nvSpPr>
        <p:spPr>
          <a:xfrm>
            <a:off x="4348163" y="2251075"/>
            <a:ext cx="2135187" cy="900113"/>
          </a:xfrm>
          <a:prstGeom prst="flowChartDecisi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rgbClr val="FFFFFF"/>
                </a:solidFill>
              </a:rPr>
              <a:t>Remarks made by “Severstal” PAO</a:t>
            </a:r>
            <a:r>
              <a:rPr lang="ru-RU" sz="1100">
                <a:solidFill>
                  <a:srgbClr val="FFFFFF"/>
                </a:solidFill>
              </a:rPr>
              <a:t>*</a:t>
            </a:r>
          </a:p>
        </p:txBody>
      </p:sp>
      <p:cxnSp>
        <p:nvCxnSpPr>
          <p:cNvPr id="40" name="Прямая соединительная линия 39"/>
          <p:cNvCxnSpPr>
            <a:stCxn id="38" idx="3"/>
            <a:endCxn id="39" idx="1"/>
          </p:cNvCxnSpPr>
          <p:nvPr/>
        </p:nvCxnSpPr>
        <p:spPr>
          <a:xfrm>
            <a:off x="4267200" y="2700338"/>
            <a:ext cx="8096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133" name="TextBox 40"/>
          <p:cNvSpPr txBox="1">
            <a:spLocks noChangeArrowheads="1"/>
          </p:cNvSpPr>
          <p:nvPr/>
        </p:nvSpPr>
        <p:spPr bwMode="auto">
          <a:xfrm>
            <a:off x="5414963" y="2071688"/>
            <a:ext cx="395287" cy="274637"/>
          </a:xfrm>
          <a:prstGeom prst="rect">
            <a:avLst/>
          </a:prstGeom>
          <a:noFill/>
          <a:ln w="9525">
            <a:noFill/>
            <a:miter lim="800000"/>
            <a:headEnd/>
            <a:tailEnd/>
          </a:ln>
        </p:spPr>
        <p:txBody>
          <a:bodyPr wrap="none">
            <a:spAutoFit/>
          </a:bodyPr>
          <a:lstStyle/>
          <a:p>
            <a:r>
              <a:rPr lang="en-US" sz="1200">
                <a:latin typeface="Calibri" pitchFamily="34" charset="0"/>
              </a:rPr>
              <a:t>Yes</a:t>
            </a:r>
            <a:endParaRPr lang="ru-RU" sz="1200">
              <a:latin typeface="Calibri" pitchFamily="34" charset="0"/>
            </a:endParaRPr>
          </a:p>
        </p:txBody>
      </p:sp>
      <p:sp>
        <p:nvSpPr>
          <p:cNvPr id="47134" name="TextBox 41"/>
          <p:cNvSpPr txBox="1">
            <a:spLocks noChangeArrowheads="1"/>
          </p:cNvSpPr>
          <p:nvPr/>
        </p:nvSpPr>
        <p:spPr bwMode="auto">
          <a:xfrm>
            <a:off x="6329363" y="2417763"/>
            <a:ext cx="363537" cy="274637"/>
          </a:xfrm>
          <a:prstGeom prst="rect">
            <a:avLst/>
          </a:prstGeom>
          <a:noFill/>
          <a:ln w="9525">
            <a:noFill/>
            <a:miter lim="800000"/>
            <a:headEnd/>
            <a:tailEnd/>
          </a:ln>
        </p:spPr>
        <p:txBody>
          <a:bodyPr wrap="none">
            <a:spAutoFit/>
          </a:bodyPr>
          <a:lstStyle/>
          <a:p>
            <a:r>
              <a:rPr lang="en-US" sz="1200">
                <a:latin typeface="Calibri" pitchFamily="34" charset="0"/>
              </a:rPr>
              <a:t>No</a:t>
            </a:r>
            <a:endParaRPr lang="ru-RU" sz="1200">
              <a:latin typeface="Calibri" pitchFamily="34" charset="0"/>
            </a:endParaRPr>
          </a:p>
        </p:txBody>
      </p:sp>
      <p:cxnSp>
        <p:nvCxnSpPr>
          <p:cNvPr id="43" name="Прямая соединительная линия 42"/>
          <p:cNvCxnSpPr/>
          <p:nvPr/>
        </p:nvCxnSpPr>
        <p:spPr>
          <a:xfrm>
            <a:off x="5319713" y="1903413"/>
            <a:ext cx="0" cy="33655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p:nvCxnSpPr>
        <p:spPr>
          <a:xfrm flipH="1">
            <a:off x="5326063" y="1924050"/>
            <a:ext cx="54133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Прямоугольник 45"/>
          <p:cNvSpPr/>
          <p:nvPr/>
        </p:nvSpPr>
        <p:spPr>
          <a:xfrm>
            <a:off x="5867400" y="1690688"/>
            <a:ext cx="1568450" cy="4667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Updating of the pilot plant</a:t>
            </a:r>
            <a:endParaRPr lang="ru-RU" sz="1100">
              <a:solidFill>
                <a:schemeClr val="bg1"/>
              </a:solidFill>
            </a:endParaRPr>
          </a:p>
        </p:txBody>
      </p:sp>
      <p:cxnSp>
        <p:nvCxnSpPr>
          <p:cNvPr id="49" name="Прямая соединительная линия 48"/>
          <p:cNvCxnSpPr/>
          <p:nvPr/>
        </p:nvCxnSpPr>
        <p:spPr>
          <a:xfrm flipH="1">
            <a:off x="7435850" y="1912938"/>
            <a:ext cx="327025" cy="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p:cNvCxnSpPr/>
          <p:nvPr/>
        </p:nvCxnSpPr>
        <p:spPr>
          <a:xfrm>
            <a:off x="7762875" y="1281113"/>
            <a:ext cx="0" cy="6318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Прямая соединительная линия 56"/>
          <p:cNvCxnSpPr>
            <a:endCxn id="39" idx="3"/>
          </p:cNvCxnSpPr>
          <p:nvPr/>
        </p:nvCxnSpPr>
        <p:spPr>
          <a:xfrm flipH="1">
            <a:off x="6483350" y="2700338"/>
            <a:ext cx="46513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9" name="Прямоугольник 58"/>
          <p:cNvSpPr/>
          <p:nvPr/>
        </p:nvSpPr>
        <p:spPr>
          <a:xfrm>
            <a:off x="6948488" y="2344738"/>
            <a:ext cx="1566862"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Arranging supplies of metal balls inside “Severstal” PAO</a:t>
            </a:r>
            <a:r>
              <a:rPr lang="ru-RU" sz="1100">
                <a:solidFill>
                  <a:schemeClr val="bg1"/>
                </a:solidFill>
              </a:rPr>
              <a:t>*</a:t>
            </a:r>
          </a:p>
        </p:txBody>
      </p:sp>
      <p:sp>
        <p:nvSpPr>
          <p:cNvPr id="61" name="Овал 60"/>
          <p:cNvSpPr/>
          <p:nvPr/>
        </p:nvSpPr>
        <p:spPr>
          <a:xfrm>
            <a:off x="8675688" y="2582863"/>
            <a:ext cx="269875" cy="2698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2</a:t>
            </a:r>
          </a:p>
        </p:txBody>
      </p:sp>
      <p:sp>
        <p:nvSpPr>
          <p:cNvPr id="62" name="Овал 61"/>
          <p:cNvSpPr/>
          <p:nvPr/>
        </p:nvSpPr>
        <p:spPr>
          <a:xfrm>
            <a:off x="323850" y="3716338"/>
            <a:ext cx="268288" cy="2698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2</a:t>
            </a:r>
          </a:p>
        </p:txBody>
      </p:sp>
      <p:cxnSp>
        <p:nvCxnSpPr>
          <p:cNvPr id="63" name="Прямая соединительная линия 62"/>
          <p:cNvCxnSpPr/>
          <p:nvPr/>
        </p:nvCxnSpPr>
        <p:spPr>
          <a:xfrm>
            <a:off x="592138" y="3860800"/>
            <a:ext cx="21748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145" name="Прямоугольник 67"/>
          <p:cNvSpPr>
            <a:spLocks noChangeArrowheads="1"/>
          </p:cNvSpPr>
          <p:nvPr/>
        </p:nvSpPr>
        <p:spPr bwMode="auto">
          <a:xfrm>
            <a:off x="115888" y="6597650"/>
            <a:ext cx="8750300" cy="246063"/>
          </a:xfrm>
          <a:prstGeom prst="rect">
            <a:avLst/>
          </a:prstGeom>
          <a:noFill/>
          <a:ln w="9525">
            <a:noFill/>
            <a:miter lim="800000"/>
            <a:headEnd/>
            <a:tailEnd/>
          </a:ln>
        </p:spPr>
        <p:txBody>
          <a:bodyPr>
            <a:spAutoFit/>
          </a:bodyPr>
          <a:lstStyle/>
          <a:p>
            <a:r>
              <a:rPr lang="ru-RU" sz="1000">
                <a:latin typeface="Calibri" pitchFamily="34" charset="0"/>
                <a:cs typeface="Times New Roman" pitchFamily="18" charset="0"/>
              </a:rPr>
              <a:t>* - </a:t>
            </a:r>
            <a:r>
              <a:rPr lang="en-US" sz="1000">
                <a:latin typeface="Calibri" pitchFamily="34" charset="0"/>
                <a:cs typeface="Times New Roman" pitchFamily="18" charset="0"/>
              </a:rPr>
              <a:t>or another iron and steel company</a:t>
            </a:r>
            <a:r>
              <a:rPr lang="ru-RU" sz="1000">
                <a:latin typeface="Calibri" pitchFamily="34" charset="0"/>
                <a:cs typeface="Times New Roman" pitchFamily="18" charset="0"/>
              </a:rPr>
              <a:t>, </a:t>
            </a:r>
            <a:r>
              <a:rPr lang="en-US" sz="1000">
                <a:latin typeface="Calibri" pitchFamily="34" charset="0"/>
                <a:cs typeface="Times New Roman" pitchFamily="18" charset="0"/>
              </a:rPr>
              <a:t>for example</a:t>
            </a:r>
            <a:r>
              <a:rPr lang="ru-RU" sz="1000">
                <a:latin typeface="Calibri" pitchFamily="34" charset="0"/>
                <a:cs typeface="Times New Roman" pitchFamily="18" charset="0"/>
              </a:rPr>
              <a:t>, «</a:t>
            </a:r>
            <a:r>
              <a:rPr lang="en-US" sz="1000">
                <a:latin typeface="Calibri" pitchFamily="34" charset="0"/>
                <a:cs typeface="Times New Roman" pitchFamily="18" charset="0"/>
              </a:rPr>
              <a:t>NLMK</a:t>
            </a:r>
            <a:r>
              <a:rPr lang="ru-RU" sz="1000">
                <a:latin typeface="Calibri" pitchFamily="34" charset="0"/>
                <a:cs typeface="Times New Roman" pitchFamily="18" charset="0"/>
              </a:rPr>
              <a:t>»</a:t>
            </a:r>
            <a:r>
              <a:rPr lang="en-US" sz="1000">
                <a:latin typeface="Calibri" pitchFamily="34" charset="0"/>
                <a:cs typeface="Times New Roman" pitchFamily="18" charset="0"/>
              </a:rPr>
              <a:t> PAO</a:t>
            </a:r>
            <a:r>
              <a:rPr lang="ru-RU" sz="1000">
                <a:latin typeface="Calibri" pitchFamily="34" charset="0"/>
                <a:cs typeface="Times New Roman" pitchFamily="18" charset="0"/>
              </a:rPr>
              <a:t> </a:t>
            </a:r>
          </a:p>
        </p:txBody>
      </p:sp>
      <p:sp>
        <p:nvSpPr>
          <p:cNvPr id="69" name="Прямоугольник 68"/>
          <p:cNvSpPr/>
          <p:nvPr/>
        </p:nvSpPr>
        <p:spPr>
          <a:xfrm>
            <a:off x="809625" y="3495675"/>
            <a:ext cx="3041650"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Complete satisfaction of demand of “Severstal” PAO</a:t>
            </a:r>
            <a:r>
              <a:rPr lang="ru-RU" sz="1100">
                <a:solidFill>
                  <a:schemeClr val="bg1"/>
                </a:solidFill>
              </a:rPr>
              <a:t>* </a:t>
            </a:r>
            <a:r>
              <a:rPr lang="en-US" sz="1100">
                <a:solidFill>
                  <a:schemeClr val="bg1"/>
                </a:solidFill>
              </a:rPr>
              <a:t>in quality of metal balls</a:t>
            </a:r>
            <a:endParaRPr lang="ru-RU" sz="1100">
              <a:solidFill>
                <a:schemeClr val="bg1"/>
              </a:solidFill>
            </a:endParaRPr>
          </a:p>
        </p:txBody>
      </p:sp>
      <p:cxnSp>
        <p:nvCxnSpPr>
          <p:cNvPr id="70" name="Прямая соединительная линия 69"/>
          <p:cNvCxnSpPr/>
          <p:nvPr/>
        </p:nvCxnSpPr>
        <p:spPr>
          <a:xfrm>
            <a:off x="3851275" y="3851275"/>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1" name="Прямоугольник 70"/>
          <p:cNvSpPr/>
          <p:nvPr/>
        </p:nvSpPr>
        <p:spPr>
          <a:xfrm>
            <a:off x="4065588" y="3505200"/>
            <a:ext cx="2082800"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Production distribution to integrated iron-and-steel works  from other RF regions</a:t>
            </a:r>
            <a:endParaRPr lang="ru-RU" sz="1100">
              <a:solidFill>
                <a:schemeClr val="bg1"/>
              </a:solidFill>
            </a:endParaRPr>
          </a:p>
        </p:txBody>
      </p:sp>
      <p:cxnSp>
        <p:nvCxnSpPr>
          <p:cNvPr id="72" name="Прямая соединительная линия 71"/>
          <p:cNvCxnSpPr/>
          <p:nvPr/>
        </p:nvCxnSpPr>
        <p:spPr>
          <a:xfrm>
            <a:off x="6148388" y="3844925"/>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3" name="Прямоугольник 72"/>
          <p:cNvSpPr/>
          <p:nvPr/>
        </p:nvSpPr>
        <p:spPr>
          <a:xfrm>
            <a:off x="6348413" y="3489325"/>
            <a:ext cx="2082800"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Diversification of market outlets</a:t>
            </a:r>
            <a:r>
              <a:rPr lang="ru-RU" sz="1100">
                <a:solidFill>
                  <a:schemeClr val="bg1"/>
                </a:solidFill>
              </a:rPr>
              <a:t> </a:t>
            </a:r>
          </a:p>
        </p:txBody>
      </p:sp>
      <p:cxnSp>
        <p:nvCxnSpPr>
          <p:cNvPr id="74" name="Прямая соединительная линия 73"/>
          <p:cNvCxnSpPr/>
          <p:nvPr/>
        </p:nvCxnSpPr>
        <p:spPr>
          <a:xfrm>
            <a:off x="8450263" y="3851275"/>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Овал 74"/>
          <p:cNvSpPr/>
          <p:nvPr/>
        </p:nvSpPr>
        <p:spPr>
          <a:xfrm>
            <a:off x="8666163" y="3716338"/>
            <a:ext cx="269875" cy="2698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3</a:t>
            </a:r>
          </a:p>
        </p:txBody>
      </p:sp>
      <p:sp>
        <p:nvSpPr>
          <p:cNvPr id="76" name="Овал 75"/>
          <p:cNvSpPr/>
          <p:nvPr/>
        </p:nvSpPr>
        <p:spPr>
          <a:xfrm>
            <a:off x="4957763" y="4600575"/>
            <a:ext cx="268287" cy="26828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3</a:t>
            </a:r>
          </a:p>
        </p:txBody>
      </p:sp>
      <p:cxnSp>
        <p:nvCxnSpPr>
          <p:cNvPr id="77" name="Прямая соединительная линия 76"/>
          <p:cNvCxnSpPr/>
          <p:nvPr/>
        </p:nvCxnSpPr>
        <p:spPr>
          <a:xfrm>
            <a:off x="5226050" y="4746625"/>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8" name="Прямоугольник 77"/>
          <p:cNvSpPr/>
          <p:nvPr/>
        </p:nvSpPr>
        <p:spPr>
          <a:xfrm>
            <a:off x="5441950" y="4398963"/>
            <a:ext cx="2082800"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100">
                <a:solidFill>
                  <a:schemeClr val="bg1"/>
                </a:solidFill>
              </a:rPr>
              <a:t>Entrance to the foreign market outlets of the product</a:t>
            </a:r>
            <a:endParaRPr lang="ru-RU" sz="1100">
              <a:solidFill>
                <a:schemeClr val="bg1"/>
              </a:solidFill>
            </a:endParaRPr>
          </a:p>
        </p:txBody>
      </p:sp>
      <p:cxnSp>
        <p:nvCxnSpPr>
          <p:cNvPr id="58" name="Прямая соединительная линия 57"/>
          <p:cNvCxnSpPr/>
          <p:nvPr/>
        </p:nvCxnSpPr>
        <p:spPr>
          <a:xfrm flipV="1">
            <a:off x="6443663" y="2695575"/>
            <a:ext cx="0" cy="6619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Прямая соединительная линия 78"/>
          <p:cNvCxnSpPr/>
          <p:nvPr/>
        </p:nvCxnSpPr>
        <p:spPr>
          <a:xfrm flipH="1" flipV="1">
            <a:off x="115888" y="3357563"/>
            <a:ext cx="6327775"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Прямая соединительная линия 79"/>
          <p:cNvCxnSpPr/>
          <p:nvPr/>
        </p:nvCxnSpPr>
        <p:spPr>
          <a:xfrm flipV="1">
            <a:off x="115888" y="3357563"/>
            <a:ext cx="0" cy="139700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Прямоугольник 81"/>
          <p:cNvSpPr/>
          <p:nvPr/>
        </p:nvSpPr>
        <p:spPr>
          <a:xfrm>
            <a:off x="1457325" y="4406900"/>
            <a:ext cx="3043238" cy="70961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100">
                <a:solidFill>
                  <a:schemeClr val="bg1"/>
                </a:solidFill>
              </a:rPr>
              <a:t> «</a:t>
            </a:r>
            <a:r>
              <a:rPr lang="en-IE" sz="1100">
                <a:solidFill>
                  <a:schemeClr val="bg1"/>
                </a:solidFill>
              </a:rPr>
              <a:t>Exit</a:t>
            </a:r>
            <a:r>
              <a:rPr lang="ru-RU" sz="1100">
                <a:solidFill>
                  <a:schemeClr val="bg1"/>
                </a:solidFill>
              </a:rPr>
              <a:t>»</a:t>
            </a:r>
            <a:r>
              <a:rPr lang="en-US" sz="1100">
                <a:solidFill>
                  <a:schemeClr val="bg1"/>
                </a:solidFill>
              </a:rPr>
              <a:t> strategy implementation</a:t>
            </a:r>
            <a:r>
              <a:rPr lang="ru-RU" sz="1100">
                <a:solidFill>
                  <a:schemeClr val="bg1"/>
                </a:solidFill>
              </a:rPr>
              <a:t> </a:t>
            </a:r>
          </a:p>
          <a:p>
            <a:pPr algn="ctr">
              <a:defRPr/>
            </a:pPr>
            <a:r>
              <a:rPr lang="ru-RU" sz="1100">
                <a:solidFill>
                  <a:schemeClr val="bg1"/>
                </a:solidFill>
              </a:rPr>
              <a:t>(</a:t>
            </a:r>
            <a:r>
              <a:rPr lang="en-US" sz="1100">
                <a:solidFill>
                  <a:schemeClr val="bg1"/>
                </a:solidFill>
              </a:rPr>
              <a:t>sale of technology to one of the powerful players in the market</a:t>
            </a:r>
            <a:r>
              <a:rPr lang="ru-RU" sz="1100">
                <a:solidFill>
                  <a:schemeClr val="bg1"/>
                </a:solidFill>
              </a:rPr>
              <a:t>)  </a:t>
            </a:r>
          </a:p>
        </p:txBody>
      </p:sp>
      <p:cxnSp>
        <p:nvCxnSpPr>
          <p:cNvPr id="83" name="Прямая соединительная линия 82"/>
          <p:cNvCxnSpPr>
            <a:stCxn id="82" idx="1"/>
          </p:cNvCxnSpPr>
          <p:nvPr/>
        </p:nvCxnSpPr>
        <p:spPr>
          <a:xfrm flipH="1">
            <a:off x="115888" y="4762500"/>
            <a:ext cx="1341437" cy="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47195" name="Group 91"/>
          <p:cNvGraphicFramePr>
            <a:graphicFrameLocks noGrp="1"/>
          </p:cNvGraphicFramePr>
          <p:nvPr>
            <p:extLst>
              <p:ext uri="{D42A27DB-BD31-4B8C-83A1-F6EECF244321}">
                <p14:modId xmlns:p14="http://schemas.microsoft.com/office/powerpoint/2010/main" val="2621040327"/>
              </p:ext>
            </p:extLst>
          </p:nvPr>
        </p:nvGraphicFramePr>
        <p:xfrm>
          <a:off x="179388" y="5275263"/>
          <a:ext cx="8785225" cy="1249680"/>
        </p:xfrm>
        <a:graphic>
          <a:graphicData uri="http://schemas.openxmlformats.org/drawingml/2006/table">
            <a:tbl>
              <a:tblPr/>
              <a:tblGrid>
                <a:gridCol w="1463675"/>
                <a:gridCol w="1465262"/>
                <a:gridCol w="1463675"/>
                <a:gridCol w="1463675"/>
                <a:gridCol w="1465263"/>
                <a:gridCol w="1463675"/>
              </a:tblGrid>
              <a:tr h="239713">
                <a:tc grid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Calibri" pitchFamily="34" charset="0"/>
                        </a:rPr>
                        <a:t>Cost efficiency indexes of project implementation</a:t>
                      </a:r>
                      <a:r>
                        <a:rPr kumimoji="0" lang="ru-RU" sz="1800" b="1" i="0" u="none" strike="noStrike" cap="none" normalizeH="0" baseline="0" dirty="0" smtClean="0">
                          <a:ln>
                            <a:noFill/>
                          </a:ln>
                          <a:solidFill>
                            <a:srgbClr val="FFFFFF"/>
                          </a:solidFill>
                          <a:effectLst/>
                          <a:latin typeface="Calibri" pitchFamily="34" charset="0"/>
                        </a:rPr>
                        <a:t> (</a:t>
                      </a:r>
                      <a:r>
                        <a:rPr kumimoji="0" lang="en-US" sz="1800" b="1" i="0" u="none" strike="noStrike" cap="none" normalizeH="0" baseline="0" dirty="0" smtClean="0">
                          <a:ln>
                            <a:noFill/>
                          </a:ln>
                          <a:solidFill>
                            <a:srgbClr val="FFFFFF"/>
                          </a:solidFill>
                          <a:effectLst/>
                          <a:latin typeface="Calibri" pitchFamily="34" charset="0"/>
                        </a:rPr>
                        <a:t>production</a:t>
                      </a:r>
                      <a:r>
                        <a:rPr kumimoji="0" lang="ru-RU" sz="1800" b="1" i="0" u="none" strike="noStrike" cap="none" normalizeH="0" baseline="0" dirty="0" smtClean="0">
                          <a:ln>
                            <a:noFill/>
                          </a:ln>
                          <a:solidFill>
                            <a:srgbClr val="FFFFFF"/>
                          </a:solidFill>
                          <a:effectLst/>
                          <a:latin typeface="Calibri"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2206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rPr>
                        <a:t>Investment stage</a:t>
                      </a:r>
                      <a:r>
                        <a:rPr kumimoji="0" lang="ru-RU" sz="1400" b="0" i="0" u="none" strike="noStrike" cap="none" normalizeH="0" baseline="0" smtClean="0">
                          <a:ln>
                            <a:noFill/>
                          </a:ln>
                          <a:solidFill>
                            <a:srgbClr val="000000"/>
                          </a:solidFill>
                          <a:effectLst/>
                          <a:latin typeface="Calibri" pitchFamily="34" charset="0"/>
                        </a:rPr>
                        <a:t>, </a:t>
                      </a:r>
                      <a:r>
                        <a:rPr kumimoji="0" lang="en-US" sz="1400" b="0" i="0" u="none" strike="noStrike" cap="none" normalizeH="0" baseline="0" smtClean="0">
                          <a:ln>
                            <a:noFill/>
                          </a:ln>
                          <a:solidFill>
                            <a:srgbClr val="000000"/>
                          </a:solidFill>
                          <a:effectLst/>
                          <a:latin typeface="Calibri" pitchFamily="34" charset="0"/>
                        </a:rPr>
                        <a:t>years</a:t>
                      </a:r>
                      <a:endParaRPr kumimoji="0" lang="ru-RU" sz="14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rPr>
                        <a:t>Project cycle</a:t>
                      </a:r>
                      <a:r>
                        <a:rPr kumimoji="0" lang="ru-RU" sz="1400" b="0" i="0" u="none" strike="noStrike" cap="none" normalizeH="0" baseline="0" smtClean="0">
                          <a:ln>
                            <a:noFill/>
                          </a:ln>
                          <a:solidFill>
                            <a:srgbClr val="000000"/>
                          </a:solidFill>
                          <a:effectLst/>
                          <a:latin typeface="Calibri" pitchFamily="34" charset="0"/>
                        </a:rPr>
                        <a:t>, </a:t>
                      </a:r>
                      <a:r>
                        <a:rPr kumimoji="0" lang="en-US" sz="1400" b="0" i="0" u="none" strike="noStrike" cap="none" normalizeH="0" baseline="0" smtClean="0">
                          <a:ln>
                            <a:noFill/>
                          </a:ln>
                          <a:solidFill>
                            <a:srgbClr val="000000"/>
                          </a:solidFill>
                          <a:effectLst/>
                          <a:latin typeface="Calibri" pitchFamily="34" charset="0"/>
                        </a:rPr>
                        <a:t>years</a:t>
                      </a:r>
                      <a:endParaRPr kumimoji="0" lang="ru-RU" sz="14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dirty="0" smtClean="0">
                          <a:ln>
                            <a:noFill/>
                          </a:ln>
                          <a:solidFill>
                            <a:srgbClr val="000000"/>
                          </a:solidFill>
                          <a:effectLst/>
                          <a:latin typeface="Calibri" pitchFamily="34" charset="0"/>
                        </a:rPr>
                        <a:t>NPV, </a:t>
                      </a:r>
                      <a:r>
                        <a:rPr kumimoji="0" lang="en-IE" sz="1600" b="0" i="0" u="none" strike="noStrike" cap="none" normalizeH="0" baseline="0" dirty="0" err="1" smtClean="0">
                          <a:ln>
                            <a:noFill/>
                          </a:ln>
                          <a:solidFill>
                            <a:srgbClr val="000000"/>
                          </a:solidFill>
                          <a:effectLst/>
                          <a:latin typeface="Calibri" pitchFamily="34" charset="0"/>
                        </a:rPr>
                        <a:t>mln</a:t>
                      </a:r>
                      <a:r>
                        <a:rPr kumimoji="0" lang="ru-RU" sz="1600" b="0" i="0" u="none" strike="noStrike" cap="none" normalizeH="0" baseline="0" dirty="0" smtClean="0">
                          <a:ln>
                            <a:noFill/>
                          </a:ln>
                          <a:solidFill>
                            <a:srgbClr val="000000"/>
                          </a:solidFill>
                          <a:effectLst/>
                          <a:latin typeface="Calibri" pitchFamily="34" charset="0"/>
                        </a:rPr>
                        <a:t>. </a:t>
                      </a:r>
                      <a:r>
                        <a:rPr kumimoji="0" lang="en-US" sz="1600" b="0" i="0" u="none" strike="noStrike" cap="none" normalizeH="0" baseline="0" dirty="0" smtClean="0">
                          <a:ln>
                            <a:noFill/>
                          </a:ln>
                          <a:solidFill>
                            <a:srgbClr val="000000"/>
                          </a:solidFill>
                          <a:effectLst/>
                          <a:latin typeface="Calibri" pitchFamily="34" charset="0"/>
                        </a:rPr>
                        <a:t>euro</a:t>
                      </a:r>
                      <a:endParaRPr kumimoji="0" lang="ru-RU" sz="1600" b="0" i="0" u="none" strike="noStrike" cap="none" normalizeH="0" baseline="0" dirty="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IRR, %</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n</a:t>
                      </a:r>
                      <a:r>
                        <a:rPr kumimoji="0" lang="ru-RU" sz="1600" b="0" i="0" u="none" strike="noStrike" cap="none" normalizeH="0" baseline="-25000" smtClean="0">
                          <a:ln>
                            <a:noFill/>
                          </a:ln>
                          <a:solidFill>
                            <a:srgbClr val="000000"/>
                          </a:solidFill>
                          <a:effectLst/>
                          <a:latin typeface="Calibri" pitchFamily="34" charset="0"/>
                        </a:rPr>
                        <a:t>ок</a:t>
                      </a:r>
                      <a:r>
                        <a:rPr kumimoji="0" lang="en-IE" sz="1600" b="0" i="0" u="none" strike="noStrike" cap="none" normalizeH="0" baseline="0" smtClean="0">
                          <a:ln>
                            <a:noFill/>
                          </a:ln>
                          <a:solidFill>
                            <a:srgbClr val="000000"/>
                          </a:solidFill>
                          <a:effectLst/>
                          <a:latin typeface="Calibri" pitchFamily="34" charset="0"/>
                        </a:rPr>
                        <a:t>,</a:t>
                      </a:r>
                      <a:r>
                        <a:rPr kumimoji="0" lang="ru-RU" sz="1600" b="0" i="0" u="none" strike="noStrike" cap="none" normalizeH="0" baseline="0" smtClean="0">
                          <a:ln>
                            <a:noFill/>
                          </a:ln>
                          <a:solidFill>
                            <a:srgbClr val="000000"/>
                          </a:solidFill>
                          <a:effectLst/>
                          <a:latin typeface="Calibri" pitchFamily="34" charset="0"/>
                        </a:rPr>
                        <a:t> </a:t>
                      </a:r>
                      <a:r>
                        <a:rPr kumimoji="0" lang="en-US" sz="1600" b="0" i="0" u="none" strike="noStrike" cap="none" normalizeH="0" baseline="0" smtClean="0">
                          <a:ln>
                            <a:noFill/>
                          </a:ln>
                          <a:solidFill>
                            <a:srgbClr val="000000"/>
                          </a:solidFill>
                          <a:effectLst/>
                          <a:latin typeface="Calibri" pitchFamily="34" charset="0"/>
                        </a:rPr>
                        <a:t>years</a:t>
                      </a:r>
                      <a:r>
                        <a:rPr kumimoji="0" lang="en-IE" sz="1600" b="0" i="0" u="none" strike="noStrike" cap="none" normalizeH="0" baseline="0" smtClean="0">
                          <a:ln>
                            <a:noFill/>
                          </a:ln>
                          <a:solidFill>
                            <a:srgbClr val="000000"/>
                          </a:solidFill>
                          <a:effectLst/>
                          <a:latin typeface="Calibri" pitchFamily="34" charset="0"/>
                        </a:rPr>
                        <a:t> </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ROI</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206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smtClean="0">
                          <a:ln>
                            <a:noFill/>
                          </a:ln>
                          <a:solidFill>
                            <a:srgbClr val="000000"/>
                          </a:solidFill>
                          <a:effectLst/>
                          <a:latin typeface="Calibri" pitchFamily="34"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smtClean="0">
                          <a:ln>
                            <a:noFill/>
                          </a:ln>
                          <a:solidFill>
                            <a:srgbClr val="000000"/>
                          </a:solidFill>
                          <a:effectLst/>
                          <a:latin typeface="Calibri"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dirty="0" smtClean="0">
                          <a:ln>
                            <a:noFill/>
                          </a:ln>
                          <a:solidFill>
                            <a:srgbClr val="000000"/>
                          </a:solidFill>
                          <a:effectLst/>
                          <a:latin typeface="Calibri" pitchFamily="34" charset="0"/>
                        </a:rPr>
                        <a:t>17,4</a:t>
                      </a:r>
                      <a:endParaRPr kumimoji="0" lang="ru-RU" sz="1600" b="0" i="0" u="none" strike="noStrike" cap="none" normalizeH="0" baseline="0" dirty="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81.3</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2.7</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3.8</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Прямоугольник 48"/>
          <p:cNvSpPr/>
          <p:nvPr/>
        </p:nvSpPr>
        <p:spPr>
          <a:xfrm>
            <a:off x="468313" y="103188"/>
            <a:ext cx="2087562" cy="773112"/>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sp>
        <p:nvSpPr>
          <p:cNvPr id="57" name="Прямоугольник 56"/>
          <p:cNvSpPr/>
          <p:nvPr/>
        </p:nvSpPr>
        <p:spPr>
          <a:xfrm>
            <a:off x="7002463" y="63500"/>
            <a:ext cx="2033587" cy="633413"/>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sp>
        <p:nvSpPr>
          <p:cNvPr id="56" name="Прямоугольник 55"/>
          <p:cNvSpPr/>
          <p:nvPr/>
        </p:nvSpPr>
        <p:spPr>
          <a:xfrm>
            <a:off x="2987675" y="476250"/>
            <a:ext cx="3168650" cy="534988"/>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pic>
        <p:nvPicPr>
          <p:cNvPr id="48132" name="Picture 5"/>
          <p:cNvPicPr>
            <a:picLocks noChangeAspect="1" noChangeArrowheads="1"/>
          </p:cNvPicPr>
          <p:nvPr/>
        </p:nvPicPr>
        <p:blipFill>
          <a:blip r:embed="rId2"/>
          <a:srcRect/>
          <a:stretch>
            <a:fillRect/>
          </a:stretch>
        </p:blipFill>
        <p:spPr bwMode="auto">
          <a:xfrm>
            <a:off x="2076450" y="1052513"/>
            <a:ext cx="4967288" cy="1674812"/>
          </a:xfrm>
          <a:prstGeom prst="rect">
            <a:avLst/>
          </a:prstGeom>
          <a:noFill/>
          <a:ln w="9525">
            <a:noFill/>
            <a:miter lim="800000"/>
            <a:headEnd/>
            <a:tailEnd/>
          </a:ln>
        </p:spPr>
      </p:pic>
      <p:sp>
        <p:nvSpPr>
          <p:cNvPr id="51" name="Прямоугольник 50"/>
          <p:cNvSpPr/>
          <p:nvPr/>
        </p:nvSpPr>
        <p:spPr>
          <a:xfrm>
            <a:off x="107950" y="1184275"/>
            <a:ext cx="2052638" cy="700088"/>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sp>
        <p:nvSpPr>
          <p:cNvPr id="43" name="Прямоугольник 42"/>
          <p:cNvSpPr/>
          <p:nvPr/>
        </p:nvSpPr>
        <p:spPr>
          <a:xfrm>
            <a:off x="80963" y="6021388"/>
            <a:ext cx="9009062" cy="792162"/>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sp>
        <p:nvSpPr>
          <p:cNvPr id="42" name="Прямоугольник 41"/>
          <p:cNvSpPr/>
          <p:nvPr/>
        </p:nvSpPr>
        <p:spPr>
          <a:xfrm>
            <a:off x="2484438" y="2492375"/>
            <a:ext cx="3913187" cy="3398838"/>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endParaRPr lang="ru-RU" dirty="0"/>
          </a:p>
        </p:txBody>
      </p:sp>
      <p:sp>
        <p:nvSpPr>
          <p:cNvPr id="28" name="Прямоугольник 27"/>
          <p:cNvSpPr/>
          <p:nvPr/>
        </p:nvSpPr>
        <p:spPr>
          <a:xfrm>
            <a:off x="6446838" y="2492375"/>
            <a:ext cx="2643187" cy="3398838"/>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endParaRPr lang="ru-RU" dirty="0"/>
          </a:p>
        </p:txBody>
      </p:sp>
      <p:sp>
        <p:nvSpPr>
          <p:cNvPr id="27" name="Прямоугольник 26"/>
          <p:cNvSpPr/>
          <p:nvPr/>
        </p:nvSpPr>
        <p:spPr>
          <a:xfrm>
            <a:off x="61913" y="2484438"/>
            <a:ext cx="2346325" cy="3406775"/>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endParaRPr lang="ru-RU" dirty="0"/>
          </a:p>
        </p:txBody>
      </p:sp>
      <p:sp>
        <p:nvSpPr>
          <p:cNvPr id="48138" name="Rectangle 7"/>
          <p:cNvSpPr>
            <a:spLocks noChangeArrowheads="1"/>
          </p:cNvSpPr>
          <p:nvPr/>
        </p:nvSpPr>
        <p:spPr bwMode="auto">
          <a:xfrm>
            <a:off x="107950" y="-100013"/>
            <a:ext cx="8928100" cy="519113"/>
          </a:xfrm>
          <a:prstGeom prst="rect">
            <a:avLst/>
          </a:prstGeom>
          <a:noFill/>
          <a:ln w="9525">
            <a:noFill/>
            <a:miter lim="800000"/>
            <a:headEnd/>
            <a:tailEnd/>
          </a:ln>
        </p:spPr>
        <p:txBody>
          <a:bodyPr>
            <a:spAutoFit/>
          </a:bodyPr>
          <a:lstStyle/>
          <a:p>
            <a:pPr algn="ctr"/>
            <a:r>
              <a:rPr lang="en-US" altLang="ru-RU" sz="2800" b="1" u="sng">
                <a:latin typeface="Calibri" pitchFamily="34" charset="0"/>
              </a:rPr>
              <a:t>PROJECT TEAM</a:t>
            </a:r>
            <a:endParaRPr lang="ru-RU" altLang="ru-RU" sz="2800" b="1" u="sng">
              <a:latin typeface="Calibri" pitchFamily="34" charset="0"/>
            </a:endParaRPr>
          </a:p>
        </p:txBody>
      </p:sp>
      <p:sp>
        <p:nvSpPr>
          <p:cNvPr id="48139" name="Rectangle 110"/>
          <p:cNvSpPr>
            <a:spLocks noChangeArrowheads="1"/>
          </p:cNvSpPr>
          <p:nvPr/>
        </p:nvSpPr>
        <p:spPr bwMode="auto">
          <a:xfrm>
            <a:off x="2987675" y="404813"/>
            <a:ext cx="3222625" cy="336550"/>
          </a:xfrm>
          <a:prstGeom prst="rect">
            <a:avLst/>
          </a:prstGeom>
          <a:noFill/>
          <a:ln w="9525">
            <a:noFill/>
            <a:miter lim="800000"/>
            <a:headEnd/>
            <a:tailEnd/>
          </a:ln>
        </p:spPr>
        <p:txBody>
          <a:bodyPr>
            <a:spAutoFit/>
          </a:bodyPr>
          <a:lstStyle/>
          <a:p>
            <a:pPr algn="ctr"/>
            <a:r>
              <a:rPr lang="en-US" sz="1600">
                <a:latin typeface="Calibri" pitchFamily="34" charset="0"/>
              </a:rPr>
              <a:t>Project leader as Director</a:t>
            </a:r>
            <a:endParaRPr lang="ru-RU" altLang="ru-RU" sz="1600">
              <a:latin typeface="Calibri" pitchFamily="34" charset="0"/>
            </a:endParaRPr>
          </a:p>
        </p:txBody>
      </p:sp>
      <p:sp>
        <p:nvSpPr>
          <p:cNvPr id="48140" name="Rectangle 110"/>
          <p:cNvSpPr>
            <a:spLocks noChangeArrowheads="1"/>
          </p:cNvSpPr>
          <p:nvPr/>
        </p:nvSpPr>
        <p:spPr bwMode="auto">
          <a:xfrm>
            <a:off x="34925" y="1116013"/>
            <a:ext cx="2197100" cy="825500"/>
          </a:xfrm>
          <a:prstGeom prst="rect">
            <a:avLst/>
          </a:prstGeom>
          <a:noFill/>
          <a:ln w="9525">
            <a:noFill/>
            <a:miter lim="800000"/>
            <a:headEnd/>
            <a:tailEnd/>
          </a:ln>
        </p:spPr>
        <p:txBody>
          <a:bodyPr>
            <a:spAutoFit/>
          </a:bodyPr>
          <a:lstStyle/>
          <a:p>
            <a:pPr algn="ctr"/>
            <a:r>
              <a:rPr lang="en-US" sz="1600">
                <a:latin typeface="Calibri" pitchFamily="34" charset="0"/>
              </a:rPr>
              <a:t>Manager of “marketing” department</a:t>
            </a:r>
            <a:r>
              <a:rPr lang="ru-RU" sz="1600">
                <a:latin typeface="Calibri" pitchFamily="34" charset="0"/>
              </a:rPr>
              <a:t> </a:t>
            </a:r>
            <a:endParaRPr lang="ru-RU" altLang="ru-RU" sz="1600">
              <a:latin typeface="Calibri" pitchFamily="34" charset="0"/>
            </a:endParaRPr>
          </a:p>
        </p:txBody>
      </p:sp>
      <p:cxnSp>
        <p:nvCxnSpPr>
          <p:cNvPr id="12" name="Прямая со стрелкой 11"/>
          <p:cNvCxnSpPr>
            <a:stCxn id="48140" idx="3"/>
          </p:cNvCxnSpPr>
          <p:nvPr/>
        </p:nvCxnSpPr>
        <p:spPr>
          <a:xfrm>
            <a:off x="2232025" y="1528763"/>
            <a:ext cx="323850" cy="3333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142" name="Rectangle 110"/>
          <p:cNvSpPr>
            <a:spLocks noChangeArrowheads="1"/>
          </p:cNvSpPr>
          <p:nvPr/>
        </p:nvSpPr>
        <p:spPr bwMode="auto">
          <a:xfrm>
            <a:off x="6811963" y="836613"/>
            <a:ext cx="2224087" cy="336550"/>
          </a:xfrm>
          <a:prstGeom prst="rect">
            <a:avLst/>
          </a:prstGeom>
          <a:noFill/>
          <a:ln w="9525">
            <a:noFill/>
            <a:miter lim="800000"/>
            <a:headEnd/>
            <a:tailEnd/>
          </a:ln>
        </p:spPr>
        <p:txBody>
          <a:bodyPr>
            <a:spAutoFit/>
          </a:bodyPr>
          <a:lstStyle/>
          <a:p>
            <a:pPr algn="ctr"/>
            <a:r>
              <a:rPr lang="en-US" sz="1600">
                <a:latin typeface="Calibri" pitchFamily="34" charset="0"/>
              </a:rPr>
              <a:t>Senior scientist</a:t>
            </a:r>
            <a:endParaRPr lang="ru-RU" altLang="ru-RU" sz="1600">
              <a:latin typeface="Calibri" pitchFamily="34" charset="0"/>
            </a:endParaRPr>
          </a:p>
        </p:txBody>
      </p:sp>
      <p:cxnSp>
        <p:nvCxnSpPr>
          <p:cNvPr id="21" name="Прямая со стрелкой 20"/>
          <p:cNvCxnSpPr/>
          <p:nvPr/>
        </p:nvCxnSpPr>
        <p:spPr>
          <a:xfrm flipH="1">
            <a:off x="6397625" y="1147763"/>
            <a:ext cx="365125" cy="152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144" name="Rectangle 110"/>
          <p:cNvSpPr>
            <a:spLocks noChangeArrowheads="1"/>
          </p:cNvSpPr>
          <p:nvPr/>
        </p:nvSpPr>
        <p:spPr bwMode="auto">
          <a:xfrm>
            <a:off x="7059613" y="209550"/>
            <a:ext cx="1976437" cy="336550"/>
          </a:xfrm>
          <a:prstGeom prst="rect">
            <a:avLst/>
          </a:prstGeom>
          <a:noFill/>
          <a:ln w="9525">
            <a:noFill/>
            <a:miter lim="800000"/>
            <a:headEnd/>
            <a:tailEnd/>
          </a:ln>
        </p:spPr>
        <p:txBody>
          <a:bodyPr>
            <a:spAutoFit/>
          </a:bodyPr>
          <a:lstStyle/>
          <a:p>
            <a:pPr algn="ctr"/>
            <a:r>
              <a:rPr lang="en-US" sz="1600">
                <a:latin typeface="Calibri" pitchFamily="34" charset="0"/>
              </a:rPr>
              <a:t>Chief engineer</a:t>
            </a:r>
            <a:endParaRPr lang="ru-RU" altLang="ru-RU" sz="1600">
              <a:latin typeface="Calibri" pitchFamily="34" charset="0"/>
            </a:endParaRPr>
          </a:p>
        </p:txBody>
      </p:sp>
      <p:cxnSp>
        <p:nvCxnSpPr>
          <p:cNvPr id="24" name="Прямая со стрелкой 23"/>
          <p:cNvCxnSpPr/>
          <p:nvPr/>
        </p:nvCxnSpPr>
        <p:spPr>
          <a:xfrm flipH="1">
            <a:off x="5580063" y="628650"/>
            <a:ext cx="1368425" cy="7794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p:cNvCxnSpPr/>
          <p:nvPr/>
        </p:nvCxnSpPr>
        <p:spPr>
          <a:xfrm>
            <a:off x="2408238" y="935038"/>
            <a:ext cx="1101725" cy="3333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147" name="Rectangle 110"/>
          <p:cNvSpPr>
            <a:spLocks noChangeArrowheads="1"/>
          </p:cNvSpPr>
          <p:nvPr/>
        </p:nvSpPr>
        <p:spPr bwMode="auto">
          <a:xfrm>
            <a:off x="34925" y="354013"/>
            <a:ext cx="2881313" cy="338137"/>
          </a:xfrm>
          <a:prstGeom prst="rect">
            <a:avLst/>
          </a:prstGeom>
          <a:noFill/>
          <a:ln w="9525">
            <a:noFill/>
            <a:miter lim="800000"/>
            <a:headEnd/>
            <a:tailEnd/>
          </a:ln>
        </p:spPr>
        <p:txBody>
          <a:bodyPr>
            <a:spAutoFit/>
          </a:bodyPr>
          <a:lstStyle/>
          <a:p>
            <a:pPr algn="ctr"/>
            <a:r>
              <a:rPr lang="en-US" sz="1600">
                <a:latin typeface="Calibri" pitchFamily="34" charset="0"/>
              </a:rPr>
              <a:t>Accountant</a:t>
            </a:r>
            <a:endParaRPr lang="ru-RU" altLang="ru-RU" sz="1600">
              <a:latin typeface="Calibri" pitchFamily="34" charset="0"/>
            </a:endParaRPr>
          </a:p>
        </p:txBody>
      </p:sp>
      <p:cxnSp>
        <p:nvCxnSpPr>
          <p:cNvPr id="17" name="Прямая со стрелкой 16"/>
          <p:cNvCxnSpPr/>
          <p:nvPr/>
        </p:nvCxnSpPr>
        <p:spPr>
          <a:xfrm flipH="1">
            <a:off x="1701800" y="1884363"/>
            <a:ext cx="1060450" cy="5302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149" name="Прямоугольник 17"/>
          <p:cNvSpPr>
            <a:spLocks noChangeArrowheads="1"/>
          </p:cNvSpPr>
          <p:nvPr/>
        </p:nvSpPr>
        <p:spPr bwMode="auto">
          <a:xfrm>
            <a:off x="6443663" y="3455988"/>
            <a:ext cx="2665412" cy="2100262"/>
          </a:xfrm>
          <a:prstGeom prst="rect">
            <a:avLst/>
          </a:prstGeom>
          <a:noFill/>
          <a:ln w="9525">
            <a:noFill/>
            <a:miter lim="800000"/>
            <a:headEnd/>
            <a:tailEnd/>
          </a:ln>
        </p:spPr>
        <p:txBody>
          <a:bodyPr>
            <a:spAutoFit/>
          </a:bodyPr>
          <a:lstStyle/>
          <a:p>
            <a:r>
              <a:rPr lang="en-US" sz="1200">
                <a:latin typeface="Calibri" pitchFamily="34" charset="0"/>
              </a:rPr>
              <a:t>Doctor of Engineering Science</a:t>
            </a:r>
            <a:r>
              <a:rPr lang="ru-RU" sz="1200">
                <a:latin typeface="Calibri" pitchFamily="34" charset="0"/>
              </a:rPr>
              <a:t>, </a:t>
            </a:r>
            <a:r>
              <a:rPr lang="en-US" sz="1200">
                <a:latin typeface="Calibri" pitchFamily="34" charset="0"/>
              </a:rPr>
              <a:t>full professor</a:t>
            </a:r>
            <a:r>
              <a:rPr lang="ru-RU" sz="1200">
                <a:latin typeface="Calibri" pitchFamily="34" charset="0"/>
              </a:rPr>
              <a:t>, </a:t>
            </a:r>
            <a:r>
              <a:rPr lang="en-US" sz="1200">
                <a:latin typeface="Calibri" pitchFamily="34" charset="0"/>
              </a:rPr>
              <a:t>Head of the Department of Electric Drives at FSBEI HPO “Lipetsk State Technical University</a:t>
            </a:r>
            <a:r>
              <a:rPr lang="ru-RU" sz="1200">
                <a:latin typeface="Calibri" pitchFamily="34" charset="0"/>
              </a:rPr>
              <a:t>". </a:t>
            </a:r>
            <a:r>
              <a:rPr lang="en-US" sz="1200">
                <a:latin typeface="Calibri" pitchFamily="34" charset="0"/>
              </a:rPr>
              <a:t>He is experienced in commercialization of </a:t>
            </a:r>
            <a:r>
              <a:rPr lang="ru-RU" sz="1200">
                <a:latin typeface="Calibri" pitchFamily="34" charset="0"/>
              </a:rPr>
              <a:t>9 </a:t>
            </a:r>
            <a:r>
              <a:rPr lang="en-US" sz="1200">
                <a:latin typeface="Calibri" pitchFamily="34" charset="0"/>
              </a:rPr>
              <a:t>inventions</a:t>
            </a:r>
            <a:r>
              <a:rPr lang="ru-RU" sz="1200">
                <a:latin typeface="Calibri" pitchFamily="34" charset="0"/>
              </a:rPr>
              <a:t>. </a:t>
            </a:r>
            <a:r>
              <a:rPr lang="en-US" sz="1200">
                <a:latin typeface="Calibri" pitchFamily="34" charset="0"/>
              </a:rPr>
              <a:t>He participated in R&amp;D as an academic adviser and an inventor of their underlying ideas</a:t>
            </a:r>
            <a:r>
              <a:rPr lang="ru-RU" sz="1200">
                <a:latin typeface="Calibri" pitchFamily="34" charset="0"/>
              </a:rPr>
              <a:t>. </a:t>
            </a:r>
            <a:r>
              <a:rPr lang="en-US" sz="1200">
                <a:latin typeface="Calibri" pitchFamily="34" charset="0"/>
              </a:rPr>
              <a:t>He is a full member of the International Academy of Natural Science and the Russian Academy of Quality Problems</a:t>
            </a:r>
            <a:r>
              <a:rPr lang="ru-RU" sz="1200">
                <a:latin typeface="Calibri" pitchFamily="34" charset="0"/>
              </a:rPr>
              <a:t>.</a:t>
            </a:r>
          </a:p>
        </p:txBody>
      </p:sp>
      <p:cxnSp>
        <p:nvCxnSpPr>
          <p:cNvPr id="36" name="Прямая со стрелкой 35"/>
          <p:cNvCxnSpPr/>
          <p:nvPr/>
        </p:nvCxnSpPr>
        <p:spPr>
          <a:xfrm>
            <a:off x="6311900" y="1890713"/>
            <a:ext cx="1463675" cy="4587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151" name="Прямоугольник 40"/>
          <p:cNvSpPr>
            <a:spLocks noChangeArrowheads="1"/>
          </p:cNvSpPr>
          <p:nvPr/>
        </p:nvSpPr>
        <p:spPr bwMode="auto">
          <a:xfrm>
            <a:off x="2484438" y="3455988"/>
            <a:ext cx="3913187" cy="2465387"/>
          </a:xfrm>
          <a:prstGeom prst="rect">
            <a:avLst/>
          </a:prstGeom>
          <a:noFill/>
          <a:ln w="9525">
            <a:noFill/>
            <a:miter lim="800000"/>
            <a:headEnd/>
            <a:tailEnd/>
          </a:ln>
        </p:spPr>
        <p:txBody>
          <a:bodyPr>
            <a:spAutoFit/>
          </a:bodyPr>
          <a:lstStyle/>
          <a:p>
            <a:r>
              <a:rPr lang="en-US" sz="1200">
                <a:latin typeface="Calibri" pitchFamily="34" charset="0"/>
              </a:rPr>
              <a:t>Candidate of Engineering Sciences</a:t>
            </a:r>
            <a:r>
              <a:rPr lang="ru-RU" sz="1200">
                <a:latin typeface="Calibri" pitchFamily="34" charset="0"/>
              </a:rPr>
              <a:t>, </a:t>
            </a:r>
            <a:r>
              <a:rPr lang="en-US" sz="1200">
                <a:latin typeface="Calibri" pitchFamily="34" charset="0"/>
              </a:rPr>
              <a:t>an engineer at the Process Flow Automation Department of “Novolipetski metallurgicheski kombinat (NLMK)” PAO</a:t>
            </a:r>
            <a:r>
              <a:rPr lang="ru-RU" sz="1200">
                <a:latin typeface="Calibri" pitchFamily="34" charset="0"/>
              </a:rPr>
              <a:t>. </a:t>
            </a:r>
            <a:r>
              <a:rPr lang="en-US" sz="1200">
                <a:latin typeface="Calibri" pitchFamily="34" charset="0"/>
              </a:rPr>
              <a:t>He has a programming skill with such </a:t>
            </a:r>
            <a:r>
              <a:rPr lang="ru-RU" sz="1200">
                <a:latin typeface="Calibri" pitchFamily="34" charset="0"/>
              </a:rPr>
              <a:t> </a:t>
            </a:r>
            <a:r>
              <a:rPr lang="en-US" sz="1200">
                <a:latin typeface="Calibri" pitchFamily="34" charset="0"/>
              </a:rPr>
              <a:t>industrial controllers as</a:t>
            </a:r>
            <a:r>
              <a:rPr lang="ru-RU" sz="1200">
                <a:latin typeface="Calibri" pitchFamily="34" charset="0"/>
              </a:rPr>
              <a:t> </a:t>
            </a:r>
            <a:r>
              <a:rPr lang="en-IE" sz="1200">
                <a:latin typeface="Calibri" pitchFamily="34" charset="0"/>
              </a:rPr>
              <a:t>Siemens Simatic Series</a:t>
            </a:r>
            <a:r>
              <a:rPr lang="ru-RU" sz="1200">
                <a:latin typeface="Calibri" pitchFamily="34" charset="0"/>
              </a:rPr>
              <a:t> 200/300/400/</a:t>
            </a:r>
            <a:r>
              <a:rPr lang="en-IE" sz="1200">
                <a:latin typeface="Calibri" pitchFamily="34" charset="0"/>
              </a:rPr>
              <a:t>TDC, Schneider Premium/Quantum </a:t>
            </a:r>
            <a:r>
              <a:rPr lang="en-US" sz="1200">
                <a:latin typeface="Calibri" pitchFamily="34" charset="0"/>
              </a:rPr>
              <a:t>in the languages standardized by IEC</a:t>
            </a:r>
            <a:r>
              <a:rPr lang="ru-RU" sz="1200">
                <a:latin typeface="Calibri" pitchFamily="34" charset="0"/>
              </a:rPr>
              <a:t> 61131-3. </a:t>
            </a:r>
            <a:r>
              <a:rPr lang="en-US" sz="1200">
                <a:latin typeface="Calibri" pitchFamily="34" charset="0"/>
              </a:rPr>
              <a:t>He developed projects for the human-computer interface tools based on </a:t>
            </a:r>
            <a:r>
              <a:rPr lang="en-IE" sz="1200">
                <a:latin typeface="Calibri" pitchFamily="34" charset="0"/>
              </a:rPr>
              <a:t>Siemens WinCC/WinCC Flexible and</a:t>
            </a:r>
            <a:r>
              <a:rPr lang="ru-RU" sz="1200">
                <a:latin typeface="Calibri" pitchFamily="34" charset="0"/>
              </a:rPr>
              <a:t> </a:t>
            </a:r>
            <a:r>
              <a:rPr lang="en-IE" sz="1200">
                <a:latin typeface="Calibri" pitchFamily="34" charset="0"/>
              </a:rPr>
              <a:t>Schneider Electric Citect systems. He has an experience in design and adjustment of electrical drives of different manufacturers</a:t>
            </a:r>
            <a:r>
              <a:rPr lang="ru-RU" sz="1200">
                <a:latin typeface="Calibri" pitchFamily="34" charset="0"/>
              </a:rPr>
              <a:t> (</a:t>
            </a:r>
            <a:r>
              <a:rPr lang="en-IE" sz="1200">
                <a:latin typeface="Calibri" pitchFamily="34" charset="0"/>
              </a:rPr>
              <a:t>Siemens: Simoreg, Simovert, Micromaster, Sinamics, Schneider Electric: Altivar 31,71, Emerson Unidrive SP, Mitsubishi FR, Baumuller bMax 4400).</a:t>
            </a:r>
            <a:endParaRPr lang="ru-RU" sz="1200">
              <a:latin typeface="Calibri" pitchFamily="34" charset="0"/>
            </a:endParaRPr>
          </a:p>
        </p:txBody>
      </p:sp>
      <p:sp>
        <p:nvSpPr>
          <p:cNvPr id="48152" name="Прямоугольник 47"/>
          <p:cNvSpPr>
            <a:spLocks noChangeArrowheads="1"/>
          </p:cNvSpPr>
          <p:nvPr/>
        </p:nvSpPr>
        <p:spPr bwMode="auto">
          <a:xfrm>
            <a:off x="1187450" y="6021388"/>
            <a:ext cx="7848600" cy="822325"/>
          </a:xfrm>
          <a:prstGeom prst="rect">
            <a:avLst/>
          </a:prstGeom>
          <a:noFill/>
          <a:ln w="9525">
            <a:noFill/>
            <a:miter lim="800000"/>
            <a:headEnd/>
            <a:tailEnd/>
          </a:ln>
        </p:spPr>
        <p:txBody>
          <a:bodyPr>
            <a:spAutoFit/>
          </a:bodyPr>
          <a:lstStyle/>
          <a:p>
            <a:r>
              <a:rPr lang="en-US" sz="1200">
                <a:latin typeface="Calibri" pitchFamily="34" charset="0"/>
              </a:rPr>
              <a:t>The project leader is a Candidate of Engineering Sciences; an inventor of the project idea; a many-time contestant and prize winner of prestigious innovation competitions. He got a workout under the specialists’ supervision from </a:t>
            </a:r>
            <a:r>
              <a:rPr lang="en-IE" sz="1200">
                <a:latin typeface="Calibri" pitchFamily="34" charset="0"/>
              </a:rPr>
              <a:t>McKincey and Company</a:t>
            </a:r>
            <a:r>
              <a:rPr lang="ru-RU" sz="1200">
                <a:latin typeface="Calibri" pitchFamily="34" charset="0"/>
              </a:rPr>
              <a:t> </a:t>
            </a:r>
            <a:r>
              <a:rPr lang="en-US" sz="1200">
                <a:latin typeface="Calibri" pitchFamily="34" charset="0"/>
              </a:rPr>
              <a:t>(in particular in Germany)</a:t>
            </a:r>
            <a:r>
              <a:rPr lang="ru-RU" sz="1200">
                <a:latin typeface="Calibri" pitchFamily="34" charset="0"/>
              </a:rPr>
              <a:t>. </a:t>
            </a:r>
            <a:r>
              <a:rPr lang="en-US" sz="1200">
                <a:latin typeface="Calibri" pitchFamily="34" charset="0"/>
              </a:rPr>
              <a:t>He has raised investment for the project at the total amount of about </a:t>
            </a:r>
            <a:r>
              <a:rPr lang="ru-RU" sz="1200">
                <a:latin typeface="Calibri" pitchFamily="34" charset="0"/>
              </a:rPr>
              <a:t>8 </a:t>
            </a:r>
            <a:r>
              <a:rPr lang="en-US" sz="1200">
                <a:latin typeface="Calibri" pitchFamily="34" charset="0"/>
              </a:rPr>
              <a:t>mln. Rub</a:t>
            </a:r>
            <a:r>
              <a:rPr lang="ru-RU" sz="1200">
                <a:latin typeface="Calibri" pitchFamily="34" charset="0"/>
              </a:rPr>
              <a:t>.</a:t>
            </a:r>
            <a:r>
              <a:rPr lang="en-US" sz="1200">
                <a:latin typeface="Calibri" pitchFamily="34" charset="0"/>
              </a:rPr>
              <a:t>,</a:t>
            </a:r>
            <a:r>
              <a:rPr lang="ru-RU" sz="1200">
                <a:latin typeface="Calibri" pitchFamily="34" charset="0"/>
              </a:rPr>
              <a:t> </a:t>
            </a:r>
            <a:r>
              <a:rPr lang="en-US" sz="1200">
                <a:latin typeface="Calibri" pitchFamily="34" charset="0"/>
              </a:rPr>
              <a:t>including from the non-budget sources</a:t>
            </a:r>
            <a:r>
              <a:rPr lang="ru-RU" sz="1200">
                <a:latin typeface="Calibri" pitchFamily="34" charset="0"/>
              </a:rPr>
              <a:t>. </a:t>
            </a:r>
            <a:r>
              <a:rPr lang="en-US" sz="1200">
                <a:latin typeface="Calibri" pitchFamily="34" charset="0"/>
              </a:rPr>
              <a:t>He has a successful collaborative experience with the regional authorities</a:t>
            </a:r>
            <a:r>
              <a:rPr lang="ru-RU" sz="1200">
                <a:latin typeface="Calibri" pitchFamily="34" charset="0"/>
              </a:rPr>
              <a:t>.</a:t>
            </a:r>
          </a:p>
        </p:txBody>
      </p:sp>
      <p:cxnSp>
        <p:nvCxnSpPr>
          <p:cNvPr id="65" name="Прямая со стрелкой 64"/>
          <p:cNvCxnSpPr/>
          <p:nvPr/>
        </p:nvCxnSpPr>
        <p:spPr>
          <a:xfrm flipH="1">
            <a:off x="4559300" y="1052513"/>
            <a:ext cx="0" cy="215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154" name="Picture 2"/>
          <p:cNvPicPr>
            <a:picLocks noChangeAspect="1" noChangeArrowheads="1"/>
          </p:cNvPicPr>
          <p:nvPr/>
        </p:nvPicPr>
        <p:blipFill>
          <a:blip r:embed="rId3"/>
          <a:srcRect/>
          <a:stretch>
            <a:fillRect/>
          </a:stretch>
        </p:blipFill>
        <p:spPr bwMode="auto">
          <a:xfrm>
            <a:off x="323850" y="6092825"/>
            <a:ext cx="633413" cy="685800"/>
          </a:xfrm>
          <a:prstGeom prst="rect">
            <a:avLst/>
          </a:prstGeom>
          <a:noFill/>
          <a:ln w="9525">
            <a:noFill/>
            <a:miter lim="800000"/>
            <a:headEnd/>
            <a:tailEnd/>
          </a:ln>
        </p:spPr>
      </p:pic>
      <p:cxnSp>
        <p:nvCxnSpPr>
          <p:cNvPr id="34" name="Прямая со стрелкой 33"/>
          <p:cNvCxnSpPr/>
          <p:nvPr/>
        </p:nvCxnSpPr>
        <p:spPr>
          <a:xfrm flipH="1">
            <a:off x="5292725" y="2268538"/>
            <a:ext cx="0" cy="215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Прямоугольник 61"/>
          <p:cNvSpPr/>
          <p:nvPr/>
        </p:nvSpPr>
        <p:spPr>
          <a:xfrm>
            <a:off x="6804025" y="765175"/>
            <a:ext cx="2179638" cy="604838"/>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pic>
        <p:nvPicPr>
          <p:cNvPr id="48157" name="Picture 5"/>
          <p:cNvPicPr>
            <a:picLocks noChangeAspect="1" noChangeArrowheads="1"/>
          </p:cNvPicPr>
          <p:nvPr/>
        </p:nvPicPr>
        <p:blipFill>
          <a:blip r:embed="rId4"/>
          <a:srcRect/>
          <a:stretch>
            <a:fillRect/>
          </a:stretch>
        </p:blipFill>
        <p:spPr bwMode="auto">
          <a:xfrm>
            <a:off x="7458075" y="2573338"/>
            <a:ext cx="574675" cy="784225"/>
          </a:xfrm>
          <a:prstGeom prst="rect">
            <a:avLst/>
          </a:prstGeom>
          <a:noFill/>
          <a:ln w="9525">
            <a:noFill/>
            <a:miter lim="800000"/>
            <a:headEnd/>
            <a:tailEnd/>
          </a:ln>
        </p:spPr>
      </p:pic>
      <p:pic>
        <p:nvPicPr>
          <p:cNvPr id="48158" name="Picture 4"/>
          <p:cNvPicPr>
            <a:picLocks noChangeAspect="1" noChangeArrowheads="1"/>
          </p:cNvPicPr>
          <p:nvPr/>
        </p:nvPicPr>
        <p:blipFill>
          <a:blip r:embed="rId5"/>
          <a:srcRect/>
          <a:stretch>
            <a:fillRect/>
          </a:stretch>
        </p:blipFill>
        <p:spPr bwMode="auto">
          <a:xfrm>
            <a:off x="4067175" y="2568575"/>
            <a:ext cx="603250" cy="788988"/>
          </a:xfrm>
          <a:prstGeom prst="rect">
            <a:avLst/>
          </a:prstGeom>
          <a:noFill/>
          <a:ln w="9525">
            <a:noFill/>
            <a:miter lim="800000"/>
            <a:headEnd/>
            <a:tailEnd/>
          </a:ln>
        </p:spPr>
      </p:pic>
      <p:pic>
        <p:nvPicPr>
          <p:cNvPr id="48159" name="Picture 2" descr="C:\Users\Сергей\Desktop\ПРОЕКТ-2018-19\StartUp tour\unnamed.jpg"/>
          <p:cNvPicPr>
            <a:picLocks noChangeAspect="1" noChangeArrowheads="1"/>
          </p:cNvPicPr>
          <p:nvPr/>
        </p:nvPicPr>
        <p:blipFill>
          <a:blip r:embed="rId6"/>
          <a:srcRect/>
          <a:stretch>
            <a:fillRect/>
          </a:stretch>
        </p:blipFill>
        <p:spPr bwMode="auto">
          <a:xfrm>
            <a:off x="793750" y="2530475"/>
            <a:ext cx="825500" cy="827088"/>
          </a:xfrm>
          <a:prstGeom prst="rect">
            <a:avLst/>
          </a:prstGeom>
          <a:noFill/>
          <a:ln w="9525">
            <a:noFill/>
            <a:miter lim="800000"/>
            <a:headEnd/>
            <a:tailEnd/>
          </a:ln>
        </p:spPr>
      </p:pic>
      <p:sp>
        <p:nvSpPr>
          <p:cNvPr id="48160" name="Прямоугольник 34"/>
          <p:cNvSpPr>
            <a:spLocks noChangeArrowheads="1"/>
          </p:cNvSpPr>
          <p:nvPr/>
        </p:nvSpPr>
        <p:spPr bwMode="auto">
          <a:xfrm>
            <a:off x="80963" y="3271838"/>
            <a:ext cx="2327275" cy="2647950"/>
          </a:xfrm>
          <a:prstGeom prst="rect">
            <a:avLst/>
          </a:prstGeom>
          <a:noFill/>
          <a:ln w="9525">
            <a:noFill/>
            <a:miter lim="800000"/>
            <a:headEnd/>
            <a:tailEnd/>
          </a:ln>
        </p:spPr>
        <p:txBody>
          <a:bodyPr>
            <a:spAutoFit/>
          </a:bodyPr>
          <a:lstStyle/>
          <a:p>
            <a:r>
              <a:rPr lang="en-US" sz="1200">
                <a:latin typeface="Calibri" pitchFamily="34" charset="0"/>
              </a:rPr>
              <a:t>Candidate of Historical Sciences</a:t>
            </a:r>
            <a:r>
              <a:rPr lang="ru-RU" sz="1200">
                <a:latin typeface="Calibri" pitchFamily="34" charset="0"/>
              </a:rPr>
              <a:t>, </a:t>
            </a:r>
            <a:endParaRPr lang="en-US" sz="1200">
              <a:latin typeface="Calibri" pitchFamily="34" charset="0"/>
            </a:endParaRPr>
          </a:p>
          <a:p>
            <a:r>
              <a:rPr lang="en-US" sz="1200">
                <a:latin typeface="Calibri" pitchFamily="34" charset="0"/>
              </a:rPr>
              <a:t>He has a management experience in a joint Russian-American project</a:t>
            </a:r>
            <a:r>
              <a:rPr lang="ru-RU" sz="1200">
                <a:latin typeface="Calibri" pitchFamily="34" charset="0"/>
              </a:rPr>
              <a:t>; </a:t>
            </a:r>
            <a:r>
              <a:rPr lang="en-US" sz="1200">
                <a:latin typeface="Calibri" pitchFamily="34" charset="0"/>
              </a:rPr>
              <a:t>he is a leader of projects in the development of electronic interaction system between the state and the society</a:t>
            </a:r>
            <a:r>
              <a:rPr lang="ru-RU" sz="1200">
                <a:latin typeface="Calibri" pitchFamily="34" charset="0"/>
              </a:rPr>
              <a:t> (</a:t>
            </a:r>
            <a:r>
              <a:rPr lang="en-US" sz="1200">
                <a:latin typeface="Calibri" pitchFamily="34" charset="0"/>
              </a:rPr>
              <a:t>the system of Multifunctional centres in Lipetsk region</a:t>
            </a:r>
            <a:r>
              <a:rPr lang="ru-RU" sz="1200">
                <a:latin typeface="Calibri" pitchFamily="34" charset="0"/>
              </a:rPr>
              <a:t>); </a:t>
            </a:r>
            <a:r>
              <a:rPr lang="en-US" sz="1200">
                <a:latin typeface="Calibri" pitchFamily="34" charset="0"/>
              </a:rPr>
              <a:t>an initiator and a leader of a number of </a:t>
            </a:r>
            <a:r>
              <a:rPr lang="ru-RU" sz="1200">
                <a:latin typeface="Calibri" pitchFamily="34" charset="0"/>
              </a:rPr>
              <a:t>IT</a:t>
            </a:r>
            <a:r>
              <a:rPr lang="en-US" sz="1200">
                <a:latin typeface="Calibri" pitchFamily="34" charset="0"/>
              </a:rPr>
              <a:t> projects for the regional authorities</a:t>
            </a:r>
            <a:r>
              <a:rPr lang="ru-RU" sz="1200">
                <a:latin typeface="Calibri" pitchFamily="34" charset="0"/>
              </a:rPr>
              <a:t>; </a:t>
            </a:r>
            <a:r>
              <a:rPr lang="en-US" sz="1200">
                <a:latin typeface="Calibri" pitchFamily="34" charset="0"/>
              </a:rPr>
              <a:t>he provided two electoral campaigns of Lipetsk city head with the sociological support.</a:t>
            </a:r>
            <a:r>
              <a:rPr lang="ru-RU" sz="1200">
                <a:latin typeface="Calibri" pitchFamily="34" charset="0"/>
              </a:rPr>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179388" y="614363"/>
            <a:ext cx="2736850" cy="483076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21" name="Прямоугольник 20"/>
          <p:cNvSpPr/>
          <p:nvPr/>
        </p:nvSpPr>
        <p:spPr>
          <a:xfrm>
            <a:off x="5795963" y="614363"/>
            <a:ext cx="3197225" cy="483076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20" name="Прямоугольник 19"/>
          <p:cNvSpPr/>
          <p:nvPr/>
        </p:nvSpPr>
        <p:spPr>
          <a:xfrm>
            <a:off x="2987675" y="614363"/>
            <a:ext cx="2736850" cy="483076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9156" name="Rectangle 5"/>
          <p:cNvSpPr>
            <a:spLocks noChangeArrowheads="1"/>
          </p:cNvSpPr>
          <p:nvPr/>
        </p:nvSpPr>
        <p:spPr bwMode="auto">
          <a:xfrm>
            <a:off x="2619375" y="-26988"/>
            <a:ext cx="3771900" cy="519113"/>
          </a:xfrm>
          <a:prstGeom prst="rect">
            <a:avLst/>
          </a:prstGeom>
          <a:noFill/>
          <a:ln w="9525">
            <a:noFill/>
            <a:miter lim="800000"/>
            <a:headEnd/>
            <a:tailEnd/>
          </a:ln>
        </p:spPr>
        <p:txBody>
          <a:bodyPr wrap="none">
            <a:spAutoFit/>
          </a:bodyPr>
          <a:lstStyle/>
          <a:p>
            <a:pPr algn="ctr"/>
            <a:r>
              <a:rPr lang="en-US" sz="2800" b="1" u="sng">
                <a:latin typeface="Calibri" pitchFamily="34" charset="0"/>
              </a:rPr>
              <a:t>Steps for</a:t>
            </a:r>
            <a:r>
              <a:rPr lang="ru-RU" sz="2800" b="1" u="sng">
                <a:latin typeface="Calibri" pitchFamily="34" charset="0"/>
              </a:rPr>
              <a:t> 2 </a:t>
            </a:r>
            <a:r>
              <a:rPr lang="en-US" sz="2800" b="1" u="sng">
                <a:latin typeface="Calibri" pitchFamily="34" charset="0"/>
              </a:rPr>
              <a:t>months</a:t>
            </a:r>
            <a:r>
              <a:rPr lang="ru-RU" sz="2800" b="1" u="sng">
                <a:latin typeface="Calibri" pitchFamily="34" charset="0"/>
              </a:rPr>
              <a:t> 2019</a:t>
            </a:r>
          </a:p>
        </p:txBody>
      </p:sp>
      <p:pic>
        <p:nvPicPr>
          <p:cNvPr id="49157" name="Picture 4" descr="C:\Users\Сергей\Desktop\Сколково-2019\Опен тур\Победитель Сиартап тур_20191.jpg"/>
          <p:cNvPicPr>
            <a:picLocks noChangeAspect="1" noChangeArrowheads="1"/>
          </p:cNvPicPr>
          <p:nvPr/>
        </p:nvPicPr>
        <p:blipFill>
          <a:blip r:embed="rId2"/>
          <a:srcRect/>
          <a:stretch>
            <a:fillRect/>
          </a:stretch>
        </p:blipFill>
        <p:spPr bwMode="auto">
          <a:xfrm>
            <a:off x="250825" y="1333500"/>
            <a:ext cx="2665413" cy="4092575"/>
          </a:xfrm>
          <a:prstGeom prst="rect">
            <a:avLst/>
          </a:prstGeom>
          <a:noFill/>
          <a:ln w="9525">
            <a:noFill/>
            <a:miter lim="800000"/>
            <a:headEnd/>
            <a:tailEnd/>
          </a:ln>
        </p:spPr>
      </p:pic>
      <p:pic>
        <p:nvPicPr>
          <p:cNvPr id="49158" name="Picture 5"/>
          <p:cNvPicPr>
            <a:picLocks noChangeAspect="1" noChangeArrowheads="1"/>
          </p:cNvPicPr>
          <p:nvPr/>
        </p:nvPicPr>
        <p:blipFill>
          <a:blip r:embed="rId3"/>
          <a:srcRect/>
          <a:stretch>
            <a:fillRect/>
          </a:stretch>
        </p:blipFill>
        <p:spPr bwMode="auto">
          <a:xfrm>
            <a:off x="3132138" y="1196975"/>
            <a:ext cx="2478087" cy="4192588"/>
          </a:xfrm>
          <a:prstGeom prst="rect">
            <a:avLst/>
          </a:prstGeom>
          <a:noFill/>
          <a:ln w="9525">
            <a:noFill/>
            <a:miter lim="800000"/>
            <a:headEnd/>
            <a:tailEnd/>
          </a:ln>
        </p:spPr>
      </p:pic>
      <p:sp>
        <p:nvSpPr>
          <p:cNvPr id="49159" name="Прямоугольник 1"/>
          <p:cNvSpPr>
            <a:spLocks noChangeArrowheads="1"/>
          </p:cNvSpPr>
          <p:nvPr/>
        </p:nvSpPr>
        <p:spPr bwMode="auto">
          <a:xfrm>
            <a:off x="2987675" y="620713"/>
            <a:ext cx="2736850" cy="544512"/>
          </a:xfrm>
          <a:prstGeom prst="rect">
            <a:avLst/>
          </a:prstGeom>
          <a:noFill/>
          <a:ln w="9525">
            <a:noFill/>
            <a:miter lim="800000"/>
            <a:headEnd/>
            <a:tailEnd/>
          </a:ln>
        </p:spPr>
        <p:txBody>
          <a:bodyPr>
            <a:spAutoFit/>
          </a:bodyPr>
          <a:lstStyle/>
          <a:p>
            <a:pPr algn="ctr">
              <a:lnSpc>
                <a:spcPct val="55000"/>
              </a:lnSpc>
            </a:pPr>
            <a:r>
              <a:rPr lang="en-US" b="1">
                <a:latin typeface="Calibri" pitchFamily="34" charset="0"/>
              </a:rPr>
              <a:t>The examination was undergone</a:t>
            </a:r>
            <a:endParaRPr lang="ru-RU" b="1">
              <a:latin typeface="Calibri" pitchFamily="34" charset="0"/>
            </a:endParaRPr>
          </a:p>
          <a:p>
            <a:pPr algn="ctr">
              <a:lnSpc>
                <a:spcPct val="55000"/>
              </a:lnSpc>
            </a:pPr>
            <a:r>
              <a:rPr lang="en-IE" b="1">
                <a:solidFill>
                  <a:srgbClr val="00B050"/>
                </a:solidFill>
                <a:latin typeface="Calibri" pitchFamily="34" charset="0"/>
              </a:rPr>
              <a:t>Sk</a:t>
            </a:r>
            <a:endParaRPr lang="ru-RU">
              <a:solidFill>
                <a:srgbClr val="00B050"/>
              </a:solidFill>
              <a:latin typeface="Calibri" pitchFamily="34" charset="0"/>
            </a:endParaRPr>
          </a:p>
        </p:txBody>
      </p:sp>
      <p:sp>
        <p:nvSpPr>
          <p:cNvPr id="49160" name="Прямоугольник 2"/>
          <p:cNvSpPr>
            <a:spLocks noChangeArrowheads="1"/>
          </p:cNvSpPr>
          <p:nvPr/>
        </p:nvSpPr>
        <p:spPr bwMode="auto">
          <a:xfrm>
            <a:off x="250825" y="549275"/>
            <a:ext cx="2562225" cy="641350"/>
          </a:xfrm>
          <a:prstGeom prst="rect">
            <a:avLst/>
          </a:prstGeom>
          <a:noFill/>
          <a:ln w="9525">
            <a:noFill/>
            <a:miter lim="800000"/>
            <a:headEnd/>
            <a:tailEnd/>
          </a:ln>
        </p:spPr>
        <p:txBody>
          <a:bodyPr>
            <a:spAutoFit/>
          </a:bodyPr>
          <a:lstStyle/>
          <a:p>
            <a:pPr algn="ctr"/>
            <a:r>
              <a:rPr lang="en-US" b="1">
                <a:latin typeface="Calibri" pitchFamily="34" charset="0"/>
              </a:rPr>
              <a:t>The funds were obtained</a:t>
            </a:r>
            <a:endParaRPr lang="ru-RU" b="1">
              <a:latin typeface="Calibri" pitchFamily="34" charset="0"/>
            </a:endParaRPr>
          </a:p>
          <a:p>
            <a:pPr algn="ctr"/>
            <a:r>
              <a:rPr lang="en-IE" b="1">
                <a:solidFill>
                  <a:srgbClr val="00B050"/>
                </a:solidFill>
                <a:latin typeface="Calibri" pitchFamily="34" charset="0"/>
              </a:rPr>
              <a:t>Sk</a:t>
            </a:r>
            <a:endParaRPr lang="ru-RU">
              <a:solidFill>
                <a:srgbClr val="00B050"/>
              </a:solidFill>
              <a:latin typeface="Calibri" pitchFamily="34" charset="0"/>
            </a:endParaRPr>
          </a:p>
        </p:txBody>
      </p:sp>
      <p:sp>
        <p:nvSpPr>
          <p:cNvPr id="15" name="Прямоугольник 14"/>
          <p:cNvSpPr/>
          <p:nvPr/>
        </p:nvSpPr>
        <p:spPr>
          <a:xfrm>
            <a:off x="179388" y="5516563"/>
            <a:ext cx="2736850" cy="360362"/>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chemeClr val="tx1"/>
                </a:solidFill>
              </a:rPr>
              <a:t>on April </a:t>
            </a:r>
            <a:r>
              <a:rPr lang="ru-RU" b="1">
                <a:solidFill>
                  <a:schemeClr val="tx1"/>
                </a:solidFill>
              </a:rPr>
              <a:t>10</a:t>
            </a:r>
            <a:endParaRPr lang="ru-RU" b="1" u="sng">
              <a:solidFill>
                <a:schemeClr val="tx1"/>
              </a:solidFill>
            </a:endParaRPr>
          </a:p>
        </p:txBody>
      </p:sp>
      <p:sp>
        <p:nvSpPr>
          <p:cNvPr id="16" name="Прямоугольник 15"/>
          <p:cNvSpPr/>
          <p:nvPr/>
        </p:nvSpPr>
        <p:spPr>
          <a:xfrm>
            <a:off x="2987675" y="5514975"/>
            <a:ext cx="2736850" cy="36195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chemeClr val="tx1"/>
                </a:solidFill>
              </a:rPr>
              <a:t>on April </a:t>
            </a:r>
            <a:r>
              <a:rPr lang="ru-RU" b="1">
                <a:solidFill>
                  <a:schemeClr val="tx1"/>
                </a:solidFill>
              </a:rPr>
              <a:t>29</a:t>
            </a:r>
            <a:endParaRPr lang="ru-RU" b="1" u="sng">
              <a:solidFill>
                <a:schemeClr val="tx1"/>
              </a:solidFill>
            </a:endParaRPr>
          </a:p>
        </p:txBody>
      </p:sp>
      <p:sp>
        <p:nvSpPr>
          <p:cNvPr id="17" name="Прямоугольник 16"/>
          <p:cNvSpPr/>
          <p:nvPr/>
        </p:nvSpPr>
        <p:spPr>
          <a:xfrm>
            <a:off x="5795963" y="5514975"/>
            <a:ext cx="3197225" cy="36195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a:solidFill>
                  <a:schemeClr val="tx1"/>
                </a:solidFill>
              </a:rPr>
              <a:t>on May </a:t>
            </a:r>
            <a:r>
              <a:rPr lang="ru-RU" b="1">
                <a:solidFill>
                  <a:schemeClr val="tx1"/>
                </a:solidFill>
              </a:rPr>
              <a:t>20</a:t>
            </a:r>
            <a:endParaRPr lang="ru-RU" b="1" u="sng">
              <a:solidFill>
                <a:schemeClr val="tx1"/>
              </a:solidFill>
            </a:endParaRPr>
          </a:p>
        </p:txBody>
      </p:sp>
      <p:sp>
        <p:nvSpPr>
          <p:cNvPr id="49165" name="Прямоугольник 17"/>
          <p:cNvSpPr>
            <a:spLocks noChangeArrowheads="1"/>
          </p:cNvSpPr>
          <p:nvPr/>
        </p:nvSpPr>
        <p:spPr bwMode="auto">
          <a:xfrm>
            <a:off x="5724525" y="550863"/>
            <a:ext cx="3384550" cy="581025"/>
          </a:xfrm>
          <a:prstGeom prst="rect">
            <a:avLst/>
          </a:prstGeom>
          <a:noFill/>
          <a:ln w="9525">
            <a:noFill/>
            <a:miter lim="800000"/>
            <a:headEnd/>
            <a:tailEnd/>
          </a:ln>
        </p:spPr>
        <p:txBody>
          <a:bodyPr>
            <a:spAutoFit/>
          </a:bodyPr>
          <a:lstStyle/>
          <a:p>
            <a:pPr algn="ctr"/>
            <a:r>
              <a:rPr lang="en-US" sz="1600" b="1">
                <a:latin typeface="Calibri" pitchFamily="34" charset="0"/>
              </a:rPr>
              <a:t>The international patent process under the PCT was started</a:t>
            </a:r>
            <a:endParaRPr lang="ru-RU" sz="1600">
              <a:latin typeface="Calibri" pitchFamily="34" charset="0"/>
            </a:endParaRPr>
          </a:p>
        </p:txBody>
      </p:sp>
      <p:pic>
        <p:nvPicPr>
          <p:cNvPr id="49166" name="Picture 4" descr="i (8)"/>
          <p:cNvPicPr>
            <a:picLocks noChangeAspect="1" noChangeArrowheads="1"/>
          </p:cNvPicPr>
          <p:nvPr/>
        </p:nvPicPr>
        <p:blipFill>
          <a:blip r:embed="rId4"/>
          <a:srcRect/>
          <a:stretch>
            <a:fillRect/>
          </a:stretch>
        </p:blipFill>
        <p:spPr bwMode="auto">
          <a:xfrm>
            <a:off x="250825" y="5949950"/>
            <a:ext cx="669925" cy="738188"/>
          </a:xfrm>
          <a:prstGeom prst="rect">
            <a:avLst/>
          </a:prstGeom>
          <a:noFill/>
          <a:ln w="9525">
            <a:noFill/>
            <a:miter lim="800000"/>
            <a:headEnd/>
            <a:tailEnd/>
          </a:ln>
        </p:spPr>
      </p:pic>
      <p:sp>
        <p:nvSpPr>
          <p:cNvPr id="49167" name="Прямоугольник 9"/>
          <p:cNvSpPr>
            <a:spLocks noChangeArrowheads="1"/>
          </p:cNvSpPr>
          <p:nvPr/>
        </p:nvSpPr>
        <p:spPr bwMode="auto">
          <a:xfrm>
            <a:off x="920750" y="5949950"/>
            <a:ext cx="8072438" cy="765175"/>
          </a:xfrm>
          <a:prstGeom prst="rect">
            <a:avLst/>
          </a:prstGeom>
          <a:noFill/>
          <a:ln w="9525">
            <a:noFill/>
            <a:miter lim="800000"/>
            <a:headEnd/>
            <a:tailEnd/>
          </a:ln>
        </p:spPr>
        <p:txBody>
          <a:bodyPr>
            <a:spAutoFit/>
          </a:bodyPr>
          <a:lstStyle/>
          <a:p>
            <a:pPr algn="ctr"/>
            <a:r>
              <a:rPr lang="en-US" altLang="ru-RU" sz="1100" b="1" dirty="0">
                <a:latin typeface="Calibri" pitchFamily="34" charset="0"/>
              </a:rPr>
              <a:t>“System</a:t>
            </a:r>
            <a:r>
              <a:rPr lang="ru-RU" altLang="ru-RU" sz="1100" b="1" dirty="0">
                <a:latin typeface="Calibri" pitchFamily="34" charset="0"/>
              </a:rPr>
              <a:t>4</a:t>
            </a:r>
            <a:r>
              <a:rPr lang="en-US" altLang="ru-RU" sz="1100" b="1" dirty="0">
                <a:latin typeface="Calibri" pitchFamily="34" charset="0"/>
              </a:rPr>
              <a:t>8 Scientific Production Enterprise”</a:t>
            </a:r>
            <a:r>
              <a:rPr lang="ru-RU" altLang="ru-RU" sz="1100" b="1" dirty="0">
                <a:latin typeface="Calibri" pitchFamily="34" charset="0"/>
              </a:rPr>
              <a:t> </a:t>
            </a:r>
            <a:r>
              <a:rPr lang="en-US" altLang="ru-RU" sz="1100" b="1" dirty="0">
                <a:latin typeface="Calibri" pitchFamily="34" charset="0"/>
              </a:rPr>
              <a:t>Company Limited (</a:t>
            </a:r>
            <a:r>
              <a:rPr lang="ru-RU" altLang="ru-RU" sz="1100" b="1" dirty="0">
                <a:latin typeface="Calibri" pitchFamily="34" charset="0"/>
              </a:rPr>
              <a:t>ООО</a:t>
            </a:r>
            <a:r>
              <a:rPr lang="en-US" altLang="ru-RU" sz="1100" b="1" dirty="0">
                <a:latin typeface="Calibri" pitchFamily="34" charset="0"/>
              </a:rPr>
              <a:t>)</a:t>
            </a:r>
            <a:r>
              <a:rPr lang="ru-RU" sz="1100" dirty="0">
                <a:latin typeface="Calibri" pitchFamily="34" charset="0"/>
              </a:rPr>
              <a:t>, </a:t>
            </a:r>
            <a:r>
              <a:rPr lang="en-US" sz="1100" dirty="0">
                <a:latin typeface="Calibri" pitchFamily="34" charset="0"/>
              </a:rPr>
              <a:t>room 2, building A, 13 </a:t>
            </a:r>
            <a:r>
              <a:rPr lang="en-US" sz="1100" dirty="0" err="1">
                <a:latin typeface="Calibri" pitchFamily="34" charset="0"/>
              </a:rPr>
              <a:t>ul.Pushkina</a:t>
            </a:r>
            <a:r>
              <a:rPr lang="en-US" sz="1100" dirty="0">
                <a:latin typeface="Calibri" pitchFamily="34" charset="0"/>
              </a:rPr>
              <a:t>, </a:t>
            </a:r>
            <a:r>
              <a:rPr lang="ru-RU" sz="1100" dirty="0">
                <a:latin typeface="Calibri" pitchFamily="34" charset="0"/>
              </a:rPr>
              <a:t>398001, </a:t>
            </a:r>
            <a:r>
              <a:rPr lang="en-US" sz="1100" dirty="0">
                <a:latin typeface="Calibri" pitchFamily="34" charset="0"/>
              </a:rPr>
              <a:t>Lipetsk city</a:t>
            </a:r>
            <a:r>
              <a:rPr lang="ru-RU" sz="1100" dirty="0">
                <a:latin typeface="Calibri" pitchFamily="34" charset="0"/>
              </a:rPr>
              <a:t>,  </a:t>
            </a:r>
          </a:p>
          <a:p>
            <a:pPr algn="ctr"/>
            <a:r>
              <a:rPr lang="en-US" sz="1100" dirty="0">
                <a:latin typeface="Calibri" pitchFamily="34" charset="0"/>
              </a:rPr>
              <a:t>Tel</a:t>
            </a:r>
            <a:r>
              <a:rPr lang="en-IE" sz="1100" dirty="0">
                <a:latin typeface="Calibri" pitchFamily="34" charset="0"/>
              </a:rPr>
              <a:t>.: +7 (904) 690 2601</a:t>
            </a:r>
            <a:r>
              <a:rPr lang="ru-RU" sz="1100" dirty="0">
                <a:latin typeface="Calibri" pitchFamily="34" charset="0"/>
              </a:rPr>
              <a:t>,</a:t>
            </a:r>
            <a:r>
              <a:rPr lang="en-IE" sz="1100" dirty="0">
                <a:latin typeface="Calibri" pitchFamily="34" charset="0"/>
              </a:rPr>
              <a:t> e-mail: </a:t>
            </a:r>
            <a:r>
              <a:rPr lang="en-IE" sz="1100" dirty="0" smtClean="0">
                <a:latin typeface="Calibri" pitchFamily="34" charset="0"/>
              </a:rPr>
              <a:t>main@system48.ru</a:t>
            </a:r>
            <a:r>
              <a:rPr lang="ru-RU" sz="1100" dirty="0" smtClean="0">
                <a:latin typeface="Calibri" pitchFamily="34" charset="0"/>
              </a:rPr>
              <a:t>, </a:t>
            </a:r>
            <a:r>
              <a:rPr lang="en-US" sz="1100" dirty="0">
                <a:latin typeface="Calibri" pitchFamily="34" charset="0"/>
              </a:rPr>
              <a:t>PSRN</a:t>
            </a:r>
            <a:r>
              <a:rPr lang="ru-RU" sz="1100" dirty="0">
                <a:latin typeface="Calibri" pitchFamily="34" charset="0"/>
              </a:rPr>
              <a:t>: 1164827055645, </a:t>
            </a:r>
            <a:r>
              <a:rPr lang="en-US" sz="1100" dirty="0">
                <a:latin typeface="Calibri" pitchFamily="34" charset="0"/>
              </a:rPr>
              <a:t>TIN</a:t>
            </a:r>
            <a:r>
              <a:rPr lang="ru-RU" sz="1100" dirty="0">
                <a:latin typeface="Calibri" pitchFamily="34" charset="0"/>
              </a:rPr>
              <a:t>/</a:t>
            </a:r>
            <a:r>
              <a:rPr lang="en-US" sz="1100" dirty="0">
                <a:latin typeface="Calibri" pitchFamily="34" charset="0"/>
              </a:rPr>
              <a:t>RVC</a:t>
            </a:r>
            <a:r>
              <a:rPr lang="ru-RU" sz="1100" dirty="0">
                <a:latin typeface="Calibri" pitchFamily="34" charset="0"/>
              </a:rPr>
              <a:t>: 4826123123/482601001, </a:t>
            </a:r>
            <a:r>
              <a:rPr lang="en-US" sz="1100" dirty="0">
                <a:latin typeface="Calibri" pitchFamily="34" charset="0"/>
              </a:rPr>
              <a:t>Settlement account No.</a:t>
            </a:r>
            <a:r>
              <a:rPr lang="ru-RU" sz="1100" dirty="0">
                <a:latin typeface="Calibri" pitchFamily="34" charset="0"/>
              </a:rPr>
              <a:t>: 40702810902930001612</a:t>
            </a:r>
            <a:r>
              <a:rPr lang="en-US" sz="1100" dirty="0">
                <a:latin typeface="Calibri" pitchFamily="34" charset="0"/>
              </a:rPr>
              <a:t> set up in “ALFA-BANK” AO, Moscow city branch</a:t>
            </a:r>
            <a:r>
              <a:rPr lang="ru-RU" sz="1100" dirty="0">
                <a:latin typeface="Calibri" pitchFamily="34" charset="0"/>
              </a:rPr>
              <a:t>, </a:t>
            </a:r>
            <a:r>
              <a:rPr lang="en-US" sz="1100" dirty="0">
                <a:latin typeface="Calibri" pitchFamily="34" charset="0"/>
              </a:rPr>
              <a:t>TIN</a:t>
            </a:r>
            <a:r>
              <a:rPr lang="ru-RU" sz="1100" dirty="0">
                <a:latin typeface="Calibri" pitchFamily="34" charset="0"/>
              </a:rPr>
              <a:t>: 7728168971, </a:t>
            </a:r>
            <a:r>
              <a:rPr lang="en-US" sz="1100" dirty="0">
                <a:latin typeface="Calibri" pitchFamily="34" charset="0"/>
              </a:rPr>
              <a:t>PSRN</a:t>
            </a:r>
            <a:r>
              <a:rPr lang="ru-RU" sz="1100" dirty="0">
                <a:latin typeface="Calibri" pitchFamily="34" charset="0"/>
              </a:rPr>
              <a:t>: 1027700067328, </a:t>
            </a:r>
            <a:r>
              <a:rPr lang="en-US" sz="1100" dirty="0">
                <a:latin typeface="Calibri" pitchFamily="34" charset="0"/>
              </a:rPr>
              <a:t>RCBIC</a:t>
            </a:r>
            <a:r>
              <a:rPr lang="ru-RU" sz="1100" dirty="0">
                <a:latin typeface="Calibri" pitchFamily="34" charset="0"/>
              </a:rPr>
              <a:t>: 044525593, </a:t>
            </a:r>
            <a:r>
              <a:rPr lang="en-US" sz="1100" dirty="0" err="1">
                <a:latin typeface="Calibri" pitchFamily="34" charset="0"/>
              </a:rPr>
              <a:t>Loro</a:t>
            </a:r>
            <a:r>
              <a:rPr lang="en-US" sz="1100" dirty="0">
                <a:latin typeface="Calibri" pitchFamily="34" charset="0"/>
              </a:rPr>
              <a:t> account</a:t>
            </a:r>
            <a:r>
              <a:rPr lang="ru-RU" sz="1100" dirty="0">
                <a:latin typeface="Calibri" pitchFamily="34" charset="0"/>
              </a:rPr>
              <a:t>: 30101810200000000593</a:t>
            </a:r>
          </a:p>
        </p:txBody>
      </p:sp>
      <p:sp>
        <p:nvSpPr>
          <p:cNvPr id="24" name="Прямоугольник 23"/>
          <p:cNvSpPr/>
          <p:nvPr/>
        </p:nvSpPr>
        <p:spPr>
          <a:xfrm>
            <a:off x="177483" y="5958931"/>
            <a:ext cx="8813800" cy="76835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cxnSp>
        <p:nvCxnSpPr>
          <p:cNvPr id="12" name="Прямая соединительная линия 11"/>
          <p:cNvCxnSpPr/>
          <p:nvPr/>
        </p:nvCxnSpPr>
        <p:spPr>
          <a:xfrm>
            <a:off x="179388" y="1135063"/>
            <a:ext cx="27368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a:off x="2987675" y="1125538"/>
            <a:ext cx="273526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a:off x="5795963" y="1125538"/>
            <a:ext cx="319722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0962" name="Picture 2" descr="C:\Users\Сергей\Desktop\СТАРТ2_results ООО НПП Система48\патент 2018_v3\патент_титул_269135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0347" y="1190625"/>
            <a:ext cx="3020766" cy="4214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63735FD8-2489-4CCC-BCDE-BB160354BFE5}" type="slidenum">
              <a:rPr lang="ru-RU"/>
              <a:pPr>
                <a:defRPr/>
              </a:pPr>
              <a:t>2</a:t>
            </a:fld>
            <a:endParaRPr lang="ru-RU" dirty="0"/>
          </a:p>
        </p:txBody>
      </p:sp>
      <p:sp>
        <p:nvSpPr>
          <p:cNvPr id="17410" name="Прямоугольник 4"/>
          <p:cNvSpPr>
            <a:spLocks noChangeArrowheads="1"/>
          </p:cNvSpPr>
          <p:nvPr/>
        </p:nvSpPr>
        <p:spPr bwMode="auto">
          <a:xfrm>
            <a:off x="250825" y="476250"/>
            <a:ext cx="8497888" cy="5584825"/>
          </a:xfrm>
          <a:prstGeom prst="rect">
            <a:avLst/>
          </a:prstGeom>
          <a:noFill/>
          <a:ln w="9525">
            <a:noFill/>
            <a:miter lim="800000"/>
            <a:headEnd/>
            <a:tailEnd/>
          </a:ln>
        </p:spPr>
        <p:txBody>
          <a:bodyPr>
            <a:spAutoFit/>
          </a:bodyPr>
          <a:lstStyle/>
          <a:p>
            <a:pPr algn="ctr"/>
            <a:r>
              <a:rPr lang="en-US">
                <a:latin typeface="Calibri" pitchFamily="34" charset="0"/>
              </a:rPr>
              <a:t>Manufacturing of continuous power efficient equipment that ensures the axisymmetric heating to the given depth for the heat treatment of ball-shaped products without oxidation and decarburization is extremely urgent for a number of productive industries, in particular in the mass productions of grinding bodies for ore mining and processing mills and cement plants, frictionless bearing balls and valves in the hydraulic systems, including high-wear-resistant balls in working barrel back pressure valves for oil production, etc.</a:t>
            </a:r>
          </a:p>
          <a:p>
            <a:pPr algn="ctr"/>
            <a:endParaRPr lang="en-US">
              <a:latin typeface="Calibri" pitchFamily="34" charset="0"/>
            </a:endParaRPr>
          </a:p>
          <a:p>
            <a:pPr algn="ctr"/>
            <a:r>
              <a:rPr lang="en-US">
                <a:latin typeface="Calibri" pitchFamily="34" charset="0"/>
              </a:rPr>
              <a:t>The induction method with direct and high speed (seconds – fractions of a second) electric energy to heat energy conversion which is notable for the simplicity in control of temperature and depth of heat meets best of all this set of heating characteristics required by the industry. It permits the optimal combination of high surface hardness of products (back-to-back endurance) with rather yielding core (shear strength) after quenching and tempering. </a:t>
            </a:r>
            <a:endParaRPr lang="ru-RU">
              <a:latin typeface="Calibri" pitchFamily="34" charset="0"/>
            </a:endParaRPr>
          </a:p>
          <a:p>
            <a:pPr algn="ctr"/>
            <a:endParaRPr lang="ru-RU">
              <a:latin typeface="Calibri" pitchFamily="34" charset="0"/>
            </a:endParaRPr>
          </a:p>
          <a:p>
            <a:pPr algn="ctr"/>
            <a:r>
              <a:rPr lang="en-US">
                <a:latin typeface="Calibri" pitchFamily="34" charset="0"/>
              </a:rPr>
              <a:t>However, </a:t>
            </a:r>
            <a:r>
              <a:rPr lang="ru-RU">
                <a:latin typeface="Calibri" pitchFamily="34" charset="0"/>
              </a:rPr>
              <a:t> </a:t>
            </a:r>
            <a:r>
              <a:rPr lang="en-US">
                <a:latin typeface="Calibri" pitchFamily="34" charset="0"/>
              </a:rPr>
              <a:t>despite of all the known advantages of this method nowadays its applicability with the required axial symmetry of heating is limited in the world mainly by the products of continuous section or similar to it.</a:t>
            </a:r>
          </a:p>
          <a:p>
            <a:pPr algn="ctr"/>
            <a:endParaRPr lang="ru-RU">
              <a:latin typeface="Calibri" pitchFamily="34" charset="0"/>
            </a:endParaRPr>
          </a:p>
          <a:p>
            <a:pPr algn="ctr"/>
            <a:r>
              <a:rPr lang="en-US">
                <a:latin typeface="Calibri" pitchFamily="34" charset="0"/>
              </a:rPr>
              <a:t>The project under development resolves the issue raised</a:t>
            </a:r>
            <a:r>
              <a:rPr lang="ru-RU">
                <a:latin typeface="Calibri" pitchFamily="34" charset="0"/>
              </a:rPr>
              <a:t>. </a:t>
            </a:r>
          </a:p>
        </p:txBody>
      </p:sp>
      <p:sp>
        <p:nvSpPr>
          <p:cNvPr id="17411" name="Rectangle 5"/>
          <p:cNvSpPr>
            <a:spLocks noChangeArrowheads="1"/>
          </p:cNvSpPr>
          <p:nvPr/>
        </p:nvSpPr>
        <p:spPr bwMode="auto">
          <a:xfrm>
            <a:off x="3324225" y="-26988"/>
            <a:ext cx="2033588" cy="519113"/>
          </a:xfrm>
          <a:prstGeom prst="rect">
            <a:avLst/>
          </a:prstGeom>
          <a:noFill/>
          <a:ln w="9525">
            <a:noFill/>
            <a:miter lim="800000"/>
            <a:headEnd/>
            <a:tailEnd/>
          </a:ln>
        </p:spPr>
        <p:txBody>
          <a:bodyPr wrap="none">
            <a:spAutoFit/>
          </a:bodyPr>
          <a:lstStyle/>
          <a:p>
            <a:pPr algn="ctr"/>
            <a:r>
              <a:rPr lang="en-US" sz="2800" b="1" u="sng">
                <a:latin typeface="Calibri" pitchFamily="34" charset="0"/>
              </a:rPr>
              <a:t>Introduction</a:t>
            </a:r>
            <a:endParaRPr lang="ru-RU" sz="2800" b="1" u="sng">
              <a:latin typeface="Calibri"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8" descr="campaign-458x346"/>
          <p:cNvPicPr>
            <a:picLocks noChangeAspect="1" noChangeArrowheads="1"/>
          </p:cNvPicPr>
          <p:nvPr/>
        </p:nvPicPr>
        <p:blipFill>
          <a:blip r:embed="rId2"/>
          <a:srcRect/>
          <a:stretch>
            <a:fillRect/>
          </a:stretch>
        </p:blipFill>
        <p:spPr bwMode="auto">
          <a:xfrm>
            <a:off x="107950" y="3068638"/>
            <a:ext cx="4860925" cy="3673475"/>
          </a:xfrm>
          <a:prstGeom prst="rect">
            <a:avLst/>
          </a:prstGeom>
          <a:noFill/>
          <a:ln w="9525">
            <a:noFill/>
            <a:miter lim="800000"/>
            <a:headEnd/>
            <a:tailEnd/>
          </a:ln>
        </p:spPr>
      </p:pic>
      <p:sp>
        <p:nvSpPr>
          <p:cNvPr id="18434" name="Rectangle 9"/>
          <p:cNvSpPr>
            <a:spLocks noChangeArrowheads="1"/>
          </p:cNvSpPr>
          <p:nvPr/>
        </p:nvSpPr>
        <p:spPr bwMode="auto">
          <a:xfrm>
            <a:off x="3406775" y="246063"/>
            <a:ext cx="2305050" cy="519112"/>
          </a:xfrm>
          <a:prstGeom prst="rect">
            <a:avLst/>
          </a:prstGeom>
          <a:noFill/>
          <a:ln w="9525">
            <a:noFill/>
            <a:miter lim="800000"/>
            <a:headEnd/>
            <a:tailEnd/>
          </a:ln>
        </p:spPr>
        <p:txBody>
          <a:bodyPr wrap="none">
            <a:spAutoFit/>
          </a:bodyPr>
          <a:lstStyle/>
          <a:p>
            <a:pPr algn="ctr"/>
            <a:r>
              <a:rPr lang="en-US" altLang="ru-RU" sz="2800" b="1" u="sng">
                <a:latin typeface="Calibri" pitchFamily="34" charset="0"/>
              </a:rPr>
              <a:t>PROJECT TASK</a:t>
            </a:r>
            <a:endParaRPr lang="ru-RU" altLang="ru-RU" sz="2800" b="1" u="sng">
              <a:latin typeface="Calibri" pitchFamily="34" charset="0"/>
            </a:endParaRPr>
          </a:p>
        </p:txBody>
      </p:sp>
      <p:sp>
        <p:nvSpPr>
          <p:cNvPr id="18435" name="Rectangle 11"/>
          <p:cNvSpPr>
            <a:spLocks noChangeArrowheads="1"/>
          </p:cNvSpPr>
          <p:nvPr/>
        </p:nvSpPr>
        <p:spPr bwMode="auto">
          <a:xfrm>
            <a:off x="-71438" y="908050"/>
            <a:ext cx="9323388" cy="1679575"/>
          </a:xfrm>
          <a:prstGeom prst="rect">
            <a:avLst/>
          </a:prstGeom>
          <a:noFill/>
          <a:ln w="9525">
            <a:noFill/>
            <a:miter lim="800000"/>
            <a:headEnd/>
            <a:tailEnd/>
          </a:ln>
        </p:spPr>
        <p:txBody>
          <a:bodyPr>
            <a:spAutoFit/>
          </a:bodyPr>
          <a:lstStyle/>
          <a:p>
            <a:pPr algn="ctr"/>
            <a:r>
              <a:rPr lang="en-US" altLang="ru-RU" sz="2600" b="1">
                <a:latin typeface="Calibri" pitchFamily="34" charset="0"/>
              </a:rPr>
              <a:t>Commercialization </a:t>
            </a:r>
            <a:r>
              <a:rPr lang="en-US" altLang="ru-RU" sz="2600">
                <a:latin typeface="Calibri" pitchFamily="34" charset="0"/>
              </a:rPr>
              <a:t>of the innovative technology which allows for the increased surface hardness</a:t>
            </a:r>
            <a:r>
              <a:rPr lang="ru-RU" altLang="ru-RU" sz="2600">
                <a:latin typeface="Calibri" pitchFamily="34" charset="0"/>
              </a:rPr>
              <a:t>,</a:t>
            </a:r>
            <a:r>
              <a:rPr lang="en-US" altLang="ru-RU" sz="2600">
                <a:latin typeface="Calibri" pitchFamily="34" charset="0"/>
              </a:rPr>
              <a:t> strength, wear resistance of </a:t>
            </a:r>
            <a:r>
              <a:rPr lang="en-US" altLang="ru-RU" sz="2600" b="1">
                <a:latin typeface="Calibri" pitchFamily="34" charset="0"/>
              </a:rPr>
              <a:t>metal balls </a:t>
            </a:r>
            <a:r>
              <a:rPr lang="en-US" altLang="ru-RU" sz="2600">
                <a:latin typeface="Calibri" pitchFamily="34" charset="0"/>
              </a:rPr>
              <a:t>with their cost reduction at the same time</a:t>
            </a:r>
          </a:p>
          <a:p>
            <a:pPr algn="ctr"/>
            <a:r>
              <a:rPr lang="en-US" altLang="ru-RU" sz="2600" b="1">
                <a:latin typeface="Calibri" pitchFamily="34" charset="0"/>
              </a:rPr>
              <a:t>Product</a:t>
            </a:r>
            <a:r>
              <a:rPr lang="ru-RU" altLang="ru-RU" sz="2600" b="1">
                <a:latin typeface="Calibri" pitchFamily="34" charset="0"/>
              </a:rPr>
              <a:t> - </a:t>
            </a:r>
            <a:r>
              <a:rPr lang="en-US" altLang="ru-RU" sz="2600" b="1">
                <a:latin typeface="Calibri" pitchFamily="34" charset="0"/>
              </a:rPr>
              <a:t>Technology</a:t>
            </a:r>
            <a:endParaRPr lang="ru-RU" altLang="ru-RU" sz="2600" b="1">
              <a:latin typeface="Calibri" pitchFamily="34" charset="0"/>
            </a:endParaRPr>
          </a:p>
        </p:txBody>
      </p:sp>
      <p:sp>
        <p:nvSpPr>
          <p:cNvPr id="2" name="Номер слайда 1"/>
          <p:cNvSpPr>
            <a:spLocks noGrp="1"/>
          </p:cNvSpPr>
          <p:nvPr>
            <p:ph type="sldNum" sz="quarter" idx="12"/>
          </p:nvPr>
        </p:nvSpPr>
        <p:spPr/>
        <p:txBody>
          <a:bodyPr/>
          <a:lstStyle/>
          <a:p>
            <a:pPr>
              <a:defRPr/>
            </a:pPr>
            <a:fld id="{E5326C94-6558-4E21-8A7B-67F84CED3E5A}" type="slidenum">
              <a:rPr lang="ru-RU"/>
              <a:pPr>
                <a:defRPr/>
              </a:pPr>
              <a:t>3</a:t>
            </a:fld>
            <a:endParaRPr lang="ru-RU" dirty="0"/>
          </a:p>
        </p:txBody>
      </p:sp>
      <p:sp>
        <p:nvSpPr>
          <p:cNvPr id="3" name="Прямоугольник 2"/>
          <p:cNvSpPr/>
          <p:nvPr/>
        </p:nvSpPr>
        <p:spPr>
          <a:xfrm>
            <a:off x="2771800" y="2199281"/>
            <a:ext cx="3816350" cy="3587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18438" name="Picture 8"/>
          <p:cNvPicPr>
            <a:picLocks noChangeAspect="1" noChangeArrowheads="1"/>
          </p:cNvPicPr>
          <p:nvPr/>
        </p:nvPicPr>
        <p:blipFill>
          <a:blip r:embed="rId3"/>
          <a:srcRect/>
          <a:stretch>
            <a:fillRect/>
          </a:stretch>
        </p:blipFill>
        <p:spPr bwMode="auto">
          <a:xfrm>
            <a:off x="4427538" y="3429000"/>
            <a:ext cx="4419600" cy="294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p:cNvSpPr/>
          <p:nvPr/>
        </p:nvSpPr>
        <p:spPr>
          <a:xfrm>
            <a:off x="539750" y="835025"/>
            <a:ext cx="2347913" cy="1563688"/>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29456" name="AutoShape 122"/>
          <p:cNvSpPr>
            <a:spLocks noChangeAspect="1" noChangeArrowheads="1" noTextEdit="1"/>
          </p:cNvSpPr>
          <p:nvPr/>
        </p:nvSpPr>
        <p:spPr bwMode="auto">
          <a:xfrm>
            <a:off x="-36513" y="4764088"/>
            <a:ext cx="9145588" cy="1978025"/>
          </a:xfrm>
          <a:prstGeom prst="rect">
            <a:avLst/>
          </a:prstGeom>
          <a:noFill/>
          <a:ln w="9525">
            <a:noFill/>
            <a:miter lim="800000"/>
            <a:headEnd/>
            <a:tailEnd/>
          </a:ln>
        </p:spPr>
        <p:txBody>
          <a:bodyPr/>
          <a:lstStyle/>
          <a:p>
            <a:endParaRPr lang="ru-RU"/>
          </a:p>
        </p:txBody>
      </p:sp>
      <p:sp>
        <p:nvSpPr>
          <p:cNvPr id="5" name="Номер слайда 4"/>
          <p:cNvSpPr>
            <a:spLocks noGrp="1"/>
          </p:cNvSpPr>
          <p:nvPr>
            <p:ph type="sldNum" sz="quarter" idx="12"/>
          </p:nvPr>
        </p:nvSpPr>
        <p:spPr>
          <a:xfrm>
            <a:off x="6553200" y="6337300"/>
            <a:ext cx="2133600" cy="476250"/>
          </a:xfrm>
        </p:spPr>
        <p:txBody>
          <a:bodyPr/>
          <a:lstStyle/>
          <a:p>
            <a:pPr>
              <a:defRPr/>
            </a:pPr>
            <a:fld id="{05430036-E346-456F-804E-D3B6FDC81A88}" type="slidenum">
              <a:rPr lang="ru-RU" altLang="ru-RU" smtClean="0"/>
              <a:pPr>
                <a:defRPr/>
              </a:pPr>
              <a:t>4</a:t>
            </a:fld>
            <a:endParaRPr lang="ru-RU" altLang="ru-RU" dirty="0"/>
          </a:p>
        </p:txBody>
      </p:sp>
      <p:sp>
        <p:nvSpPr>
          <p:cNvPr id="29458" name="Rectangle 9"/>
          <p:cNvSpPr>
            <a:spLocks noChangeArrowheads="1"/>
          </p:cNvSpPr>
          <p:nvPr/>
        </p:nvSpPr>
        <p:spPr bwMode="auto">
          <a:xfrm>
            <a:off x="2270125" y="-100013"/>
            <a:ext cx="4659313" cy="519113"/>
          </a:xfrm>
          <a:prstGeom prst="rect">
            <a:avLst/>
          </a:prstGeom>
          <a:noFill/>
          <a:ln w="9525">
            <a:noFill/>
            <a:miter lim="800000"/>
            <a:headEnd/>
            <a:tailEnd/>
          </a:ln>
        </p:spPr>
        <p:txBody>
          <a:bodyPr wrap="none">
            <a:spAutoFit/>
          </a:bodyPr>
          <a:lstStyle/>
          <a:p>
            <a:pPr algn="ctr"/>
            <a:r>
              <a:rPr lang="en-US" altLang="ru-RU" sz="2800" b="1" u="sng">
                <a:latin typeface="Calibri" pitchFamily="34" charset="0"/>
              </a:rPr>
              <a:t>CONSUMERS OF METAL BALLS</a:t>
            </a:r>
            <a:endParaRPr lang="ru-RU" altLang="ru-RU" sz="2800" b="1" u="sng">
              <a:latin typeface="Calibri" pitchFamily="34" charset="0"/>
            </a:endParaRPr>
          </a:p>
        </p:txBody>
      </p:sp>
      <p:sp>
        <p:nvSpPr>
          <p:cNvPr id="77" name="Прямоугольник 76"/>
          <p:cNvSpPr/>
          <p:nvPr/>
        </p:nvSpPr>
        <p:spPr>
          <a:xfrm>
            <a:off x="179388" y="423863"/>
            <a:ext cx="8856662" cy="4127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ru-RU" sz="1600">
                <a:solidFill>
                  <a:schemeClr val="tx1"/>
                </a:solidFill>
              </a:rPr>
              <a:t>Iron-ore concentration in the metallurgy</a:t>
            </a:r>
            <a:r>
              <a:rPr lang="ru-RU" altLang="ru-RU" sz="1600">
                <a:solidFill>
                  <a:schemeClr val="tx1"/>
                </a:solidFill>
              </a:rPr>
              <a:t> (</a:t>
            </a:r>
            <a:r>
              <a:rPr lang="en-US" altLang="ru-RU" sz="1600">
                <a:solidFill>
                  <a:schemeClr val="tx1"/>
                </a:solidFill>
              </a:rPr>
              <a:t>grinding balls in ball mills</a:t>
            </a:r>
            <a:r>
              <a:rPr lang="ru-RU" altLang="ru-RU" sz="1600">
                <a:solidFill>
                  <a:schemeClr val="tx1"/>
                </a:solidFill>
              </a:rPr>
              <a:t>)</a:t>
            </a:r>
          </a:p>
        </p:txBody>
      </p:sp>
      <p:pic>
        <p:nvPicPr>
          <p:cNvPr id="29460" name="Picture 138"/>
          <p:cNvPicPr>
            <a:picLocks noChangeAspect="1" noChangeArrowheads="1"/>
          </p:cNvPicPr>
          <p:nvPr/>
        </p:nvPicPr>
        <p:blipFill>
          <a:blip r:embed="rId3"/>
          <a:srcRect/>
          <a:stretch>
            <a:fillRect/>
          </a:stretch>
        </p:blipFill>
        <p:spPr bwMode="auto">
          <a:xfrm>
            <a:off x="6372225" y="2565400"/>
            <a:ext cx="2346325" cy="1543050"/>
          </a:xfrm>
          <a:prstGeom prst="rect">
            <a:avLst/>
          </a:prstGeom>
          <a:noFill/>
          <a:ln w="9525">
            <a:noFill/>
            <a:miter lim="800000"/>
            <a:headEnd/>
            <a:tailEnd/>
          </a:ln>
        </p:spPr>
      </p:pic>
      <p:pic>
        <p:nvPicPr>
          <p:cNvPr id="29461" name="Picture 458"/>
          <p:cNvPicPr>
            <a:picLocks noChangeAspect="1" noChangeArrowheads="1"/>
          </p:cNvPicPr>
          <p:nvPr/>
        </p:nvPicPr>
        <p:blipFill>
          <a:blip r:embed="rId4"/>
          <a:srcRect/>
          <a:stretch>
            <a:fillRect/>
          </a:stretch>
        </p:blipFill>
        <p:spPr bwMode="auto">
          <a:xfrm>
            <a:off x="6384925" y="885825"/>
            <a:ext cx="2347913" cy="1447800"/>
          </a:xfrm>
          <a:prstGeom prst="rect">
            <a:avLst/>
          </a:prstGeom>
          <a:noFill/>
          <a:ln w="9525">
            <a:noFill/>
            <a:miter lim="800000"/>
            <a:headEnd/>
            <a:tailEnd/>
          </a:ln>
        </p:spPr>
      </p:pic>
      <p:sp>
        <p:nvSpPr>
          <p:cNvPr id="36" name="Прямоугольник 35"/>
          <p:cNvSpPr/>
          <p:nvPr/>
        </p:nvSpPr>
        <p:spPr>
          <a:xfrm>
            <a:off x="6400800" y="836613"/>
            <a:ext cx="2354263" cy="157162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8" name="Прямоугольник 37"/>
          <p:cNvSpPr/>
          <p:nvPr/>
        </p:nvSpPr>
        <p:spPr>
          <a:xfrm>
            <a:off x="6400800" y="2544763"/>
            <a:ext cx="2341563" cy="1563687"/>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1" name="Прямоугольник 40"/>
          <p:cNvSpPr/>
          <p:nvPr/>
        </p:nvSpPr>
        <p:spPr>
          <a:xfrm>
            <a:off x="395288" y="4119563"/>
            <a:ext cx="8497887" cy="4921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ltLang="ru-RU" sz="1600" dirty="0">
              <a:solidFill>
                <a:schemeClr val="tx1"/>
              </a:solidFill>
            </a:endParaRPr>
          </a:p>
        </p:txBody>
      </p:sp>
      <p:sp>
        <p:nvSpPr>
          <p:cNvPr id="29465" name="Rectangle 125"/>
          <p:cNvSpPr>
            <a:spLocks noChangeArrowheads="1"/>
          </p:cNvSpPr>
          <p:nvPr/>
        </p:nvSpPr>
        <p:spPr bwMode="auto">
          <a:xfrm>
            <a:off x="533400" y="4119563"/>
            <a:ext cx="8610600" cy="488950"/>
          </a:xfrm>
          <a:prstGeom prst="rect">
            <a:avLst/>
          </a:prstGeom>
          <a:noFill/>
          <a:ln w="9525">
            <a:noFill/>
            <a:miter lim="800000"/>
            <a:headEnd/>
            <a:tailEnd/>
          </a:ln>
        </p:spPr>
        <p:txBody>
          <a:bodyPr lIns="0" tIns="0" rIns="0" bIns="0">
            <a:spAutoFit/>
          </a:bodyPr>
          <a:lstStyle/>
          <a:p>
            <a:pPr algn="ctr"/>
            <a:r>
              <a:rPr lang="en-US" altLang="ru-RU" sz="1600">
                <a:latin typeface="Calibri" pitchFamily="34" charset="0"/>
              </a:rPr>
              <a:t>The building sector</a:t>
            </a:r>
            <a:r>
              <a:rPr lang="ru-RU" altLang="ru-RU" sz="1600">
                <a:latin typeface="Calibri" pitchFamily="34" charset="0"/>
              </a:rPr>
              <a:t>:</a:t>
            </a:r>
            <a:r>
              <a:rPr lang="en-US" altLang="ru-RU" sz="1600">
                <a:latin typeface="Calibri" pitchFamily="34" charset="0"/>
              </a:rPr>
              <a:t> the production of silicates</a:t>
            </a:r>
            <a:r>
              <a:rPr lang="ru-RU" altLang="ru-RU" sz="1600">
                <a:latin typeface="Calibri" pitchFamily="34" charset="0"/>
              </a:rPr>
              <a:t>, </a:t>
            </a:r>
            <a:r>
              <a:rPr lang="en-US" altLang="ru-RU" sz="1600">
                <a:latin typeface="Calibri" pitchFamily="34" charset="0"/>
              </a:rPr>
              <a:t>cement</a:t>
            </a:r>
            <a:endParaRPr lang="ru-RU" altLang="ru-RU" sz="1600">
              <a:latin typeface="Calibri" pitchFamily="34" charset="0"/>
            </a:endParaRPr>
          </a:p>
          <a:p>
            <a:pPr algn="ctr"/>
            <a:r>
              <a:rPr lang="ru-RU" altLang="ru-RU" sz="1600">
                <a:latin typeface="Calibri" pitchFamily="34" charset="0"/>
              </a:rPr>
              <a:t>(</a:t>
            </a:r>
            <a:r>
              <a:rPr lang="en-US" altLang="ru-RU" sz="1600">
                <a:latin typeface="Calibri" pitchFamily="34" charset="0"/>
              </a:rPr>
              <a:t>Clinker grinding with grinding balls in ball mills</a:t>
            </a:r>
            <a:r>
              <a:rPr lang="ru-RU" altLang="ru-RU" sz="1600">
                <a:latin typeface="Calibri" pitchFamily="34" charset="0"/>
              </a:rPr>
              <a:t>)</a:t>
            </a:r>
          </a:p>
        </p:txBody>
      </p:sp>
      <p:sp>
        <p:nvSpPr>
          <p:cNvPr id="29466" name="Rectangle 127"/>
          <p:cNvSpPr>
            <a:spLocks noChangeArrowheads="1"/>
          </p:cNvSpPr>
          <p:nvPr/>
        </p:nvSpPr>
        <p:spPr bwMode="auto">
          <a:xfrm>
            <a:off x="3641725" y="2986088"/>
            <a:ext cx="68263" cy="361950"/>
          </a:xfrm>
          <a:prstGeom prst="rect">
            <a:avLst/>
          </a:prstGeom>
          <a:noFill/>
          <a:ln w="9525">
            <a:noFill/>
            <a:miter lim="800000"/>
            <a:headEnd/>
            <a:tailEnd/>
          </a:ln>
        </p:spPr>
        <p:txBody>
          <a:bodyPr wrap="none" lIns="0" tIns="0" rIns="0" bIns="0">
            <a:spAutoFit/>
          </a:bodyPr>
          <a:lstStyle/>
          <a:p>
            <a:r>
              <a:rPr lang="ru-RU" altLang="ru-RU" sz="2000">
                <a:solidFill>
                  <a:srgbClr val="000000"/>
                </a:solidFill>
                <a:latin typeface="Calibri" pitchFamily="34" charset="0"/>
              </a:rPr>
              <a:t> </a:t>
            </a:r>
            <a:endParaRPr lang="ru-RU" altLang="ru-RU" sz="1600">
              <a:latin typeface="Calibri" pitchFamily="34" charset="0"/>
            </a:endParaRPr>
          </a:p>
        </p:txBody>
      </p:sp>
      <p:grpSp>
        <p:nvGrpSpPr>
          <p:cNvPr id="29467" name="Группа 6"/>
          <p:cNvGrpSpPr>
            <a:grpSpLocks/>
          </p:cNvGrpSpPr>
          <p:nvPr/>
        </p:nvGrpSpPr>
        <p:grpSpPr bwMode="auto">
          <a:xfrm>
            <a:off x="3249613" y="1300163"/>
            <a:ext cx="2749550" cy="2074862"/>
            <a:chOff x="3557191" y="2949575"/>
            <a:chExt cx="2166937" cy="1582738"/>
          </a:xfrm>
        </p:grpSpPr>
        <p:pic>
          <p:nvPicPr>
            <p:cNvPr id="29498" name="Picture 135"/>
            <p:cNvPicPr>
              <a:picLocks noChangeAspect="1" noChangeArrowheads="1"/>
            </p:cNvPicPr>
            <p:nvPr/>
          </p:nvPicPr>
          <p:blipFill>
            <a:blip r:embed="rId5"/>
            <a:srcRect/>
            <a:stretch>
              <a:fillRect/>
            </a:stretch>
          </p:blipFill>
          <p:spPr bwMode="auto">
            <a:xfrm>
              <a:off x="3557191" y="2949575"/>
              <a:ext cx="2166937" cy="1582738"/>
            </a:xfrm>
            <a:prstGeom prst="rect">
              <a:avLst/>
            </a:prstGeom>
            <a:noFill/>
            <a:ln w="9525">
              <a:noFill/>
              <a:miter lim="800000"/>
              <a:headEnd/>
              <a:tailEnd/>
            </a:ln>
          </p:spPr>
        </p:pic>
        <p:sp>
          <p:nvSpPr>
            <p:cNvPr id="31" name="Равнобедренный треугольник 30"/>
            <p:cNvSpPr/>
            <p:nvPr/>
          </p:nvSpPr>
          <p:spPr>
            <a:xfrm rot="19510114">
              <a:off x="4849596" y="3363727"/>
              <a:ext cx="436641" cy="97725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29500" name="Picture 136"/>
            <p:cNvPicPr>
              <a:picLocks noChangeAspect="1" noChangeArrowheads="1"/>
            </p:cNvPicPr>
            <p:nvPr/>
          </p:nvPicPr>
          <p:blipFill>
            <a:blip r:embed="rId6"/>
            <a:srcRect/>
            <a:stretch>
              <a:fillRect/>
            </a:stretch>
          </p:blipFill>
          <p:spPr bwMode="auto">
            <a:xfrm>
              <a:off x="4732764" y="3812758"/>
              <a:ext cx="844904" cy="599257"/>
            </a:xfrm>
            <a:prstGeom prst="rect">
              <a:avLst/>
            </a:prstGeom>
            <a:noFill/>
            <a:ln w="9525">
              <a:noFill/>
              <a:miter lim="800000"/>
              <a:headEnd/>
              <a:tailEnd/>
            </a:ln>
          </p:spPr>
        </p:pic>
      </p:grpSp>
      <p:sp>
        <p:nvSpPr>
          <p:cNvPr id="39" name="Прямоугольник 38"/>
          <p:cNvSpPr/>
          <p:nvPr/>
        </p:nvSpPr>
        <p:spPr>
          <a:xfrm>
            <a:off x="3249613" y="1300163"/>
            <a:ext cx="2762250" cy="2160587"/>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26" name="Стрелка вправо 25"/>
          <p:cNvSpPr/>
          <p:nvPr/>
        </p:nvSpPr>
        <p:spPr>
          <a:xfrm>
            <a:off x="2916238" y="1516063"/>
            <a:ext cx="315912" cy="358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52" name="Стрелка вправо 51"/>
          <p:cNvSpPr/>
          <p:nvPr/>
        </p:nvSpPr>
        <p:spPr>
          <a:xfrm>
            <a:off x="2916238" y="2884488"/>
            <a:ext cx="315912" cy="388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57" name="Стрелка вправо 56"/>
          <p:cNvSpPr/>
          <p:nvPr/>
        </p:nvSpPr>
        <p:spPr>
          <a:xfrm>
            <a:off x="6011863" y="1528763"/>
            <a:ext cx="360362" cy="346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58" name="Стрелка вправо 57"/>
          <p:cNvSpPr/>
          <p:nvPr/>
        </p:nvSpPr>
        <p:spPr>
          <a:xfrm>
            <a:off x="6011863" y="2884488"/>
            <a:ext cx="360362" cy="388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cxnSp>
        <p:nvCxnSpPr>
          <p:cNvPr id="28" name="Прямая соединительная линия 27"/>
          <p:cNvCxnSpPr/>
          <p:nvPr/>
        </p:nvCxnSpPr>
        <p:spPr>
          <a:xfrm>
            <a:off x="395288" y="2449513"/>
            <a:ext cx="2854325" cy="79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2" name="Прямая соединительная линия 61"/>
          <p:cNvCxnSpPr/>
          <p:nvPr/>
        </p:nvCxnSpPr>
        <p:spPr>
          <a:xfrm>
            <a:off x="6011863" y="2449513"/>
            <a:ext cx="2876550" cy="79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Прямая соединительная линия 63"/>
          <p:cNvCxnSpPr/>
          <p:nvPr/>
        </p:nvCxnSpPr>
        <p:spPr>
          <a:xfrm flipH="1">
            <a:off x="395288" y="2454275"/>
            <a:ext cx="4762" cy="16652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flipH="1">
            <a:off x="8888413" y="2452688"/>
            <a:ext cx="4762" cy="166528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29477" name="Picture 1603" descr="C:\Users\Сергей\Desktop\auto_12-10-21_0_b6fbf_872f613e_XXL.jpg"/>
          <p:cNvPicPr>
            <a:picLocks noChangeAspect="1" noChangeArrowheads="1"/>
          </p:cNvPicPr>
          <p:nvPr/>
        </p:nvPicPr>
        <p:blipFill>
          <a:blip r:embed="rId7"/>
          <a:srcRect/>
          <a:stretch>
            <a:fillRect/>
          </a:stretch>
        </p:blipFill>
        <p:spPr bwMode="auto">
          <a:xfrm>
            <a:off x="549275" y="849313"/>
            <a:ext cx="2319338" cy="1546225"/>
          </a:xfrm>
          <a:prstGeom prst="rect">
            <a:avLst/>
          </a:prstGeom>
          <a:noFill/>
          <a:ln w="9525">
            <a:noFill/>
            <a:miter lim="800000"/>
            <a:headEnd/>
            <a:tailEnd/>
          </a:ln>
        </p:spPr>
      </p:pic>
      <p:pic>
        <p:nvPicPr>
          <p:cNvPr id="29478" name="Picture 1604" descr="C:\Users\Сергей\Desktop\a7a0136bf2fdc3bc3a23d8991b61b5e7.jpeg"/>
          <p:cNvPicPr>
            <a:picLocks noChangeAspect="1" noChangeArrowheads="1"/>
          </p:cNvPicPr>
          <p:nvPr/>
        </p:nvPicPr>
        <p:blipFill>
          <a:blip r:embed="rId8"/>
          <a:srcRect/>
          <a:stretch>
            <a:fillRect/>
          </a:stretch>
        </p:blipFill>
        <p:spPr bwMode="auto">
          <a:xfrm>
            <a:off x="549275" y="2544763"/>
            <a:ext cx="2338388" cy="1574800"/>
          </a:xfrm>
          <a:prstGeom prst="rect">
            <a:avLst/>
          </a:prstGeom>
          <a:noFill/>
          <a:ln w="9525">
            <a:noFill/>
            <a:miter lim="800000"/>
            <a:headEnd/>
            <a:tailEnd/>
          </a:ln>
        </p:spPr>
      </p:pic>
      <p:sp>
        <p:nvSpPr>
          <p:cNvPr id="37" name="Прямоугольник 36"/>
          <p:cNvSpPr/>
          <p:nvPr/>
        </p:nvSpPr>
        <p:spPr>
          <a:xfrm>
            <a:off x="539750" y="2544763"/>
            <a:ext cx="2346325" cy="1563687"/>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56" name="Прямоугольник 55"/>
          <p:cNvSpPr/>
          <p:nvPr/>
        </p:nvSpPr>
        <p:spPr>
          <a:xfrm>
            <a:off x="4745038" y="2436813"/>
            <a:ext cx="1068387" cy="78105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solidFill>
                <a:srgbClr val="FF0000"/>
              </a:solidFill>
            </a:endParaRPr>
          </a:p>
        </p:txBody>
      </p:sp>
      <p:sp>
        <p:nvSpPr>
          <p:cNvPr id="49" name="Скругленный прямоугольник 13"/>
          <p:cNvSpPr/>
          <p:nvPr/>
        </p:nvSpPr>
        <p:spPr>
          <a:xfrm>
            <a:off x="6156325" y="5246688"/>
            <a:ext cx="2736850" cy="1512887"/>
          </a:xfrm>
          <a:prstGeom prst="roundRect">
            <a:avLst/>
          </a:prstGeom>
          <a:solidFill>
            <a:schemeClr val="tx2">
              <a:lumMod val="20000"/>
              <a:lumOff val="80000"/>
            </a:schemeClr>
          </a:solidFill>
          <a:ln>
            <a:solidFill>
              <a:schemeClr val="tx2"/>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ru-RU" dirty="0"/>
          </a:p>
        </p:txBody>
      </p:sp>
      <p:sp>
        <p:nvSpPr>
          <p:cNvPr id="50" name="Скругленный прямоугольник 49"/>
          <p:cNvSpPr/>
          <p:nvPr/>
        </p:nvSpPr>
        <p:spPr>
          <a:xfrm>
            <a:off x="323850" y="5248275"/>
            <a:ext cx="2736850" cy="1512888"/>
          </a:xfrm>
          <a:prstGeom prst="roundRect">
            <a:avLst/>
          </a:prstGeom>
          <a:solidFill>
            <a:schemeClr val="tx2">
              <a:lumMod val="20000"/>
              <a:lumOff val="80000"/>
            </a:schemeClr>
          </a:solidFill>
          <a:ln>
            <a:solidFill>
              <a:schemeClr val="tx2"/>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ru-RU" dirty="0"/>
          </a:p>
        </p:txBody>
      </p:sp>
      <p:sp>
        <p:nvSpPr>
          <p:cNvPr id="51" name="Прямоугольник 50"/>
          <p:cNvSpPr/>
          <p:nvPr/>
        </p:nvSpPr>
        <p:spPr>
          <a:xfrm>
            <a:off x="323850" y="4673600"/>
            <a:ext cx="2736850" cy="7175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a:solidFill>
                  <a:schemeClr val="tx1"/>
                </a:solidFill>
              </a:rPr>
              <a:t>       </a:t>
            </a:r>
            <a:r>
              <a:rPr lang="en-US" sz="1600">
                <a:solidFill>
                  <a:schemeClr val="tx1"/>
                </a:solidFill>
              </a:rPr>
              <a:t>Bearing balls</a:t>
            </a:r>
            <a:r>
              <a:rPr lang="ru-RU" sz="1600">
                <a:solidFill>
                  <a:schemeClr val="tx1"/>
                </a:solidFill>
              </a:rPr>
              <a:t> </a:t>
            </a:r>
            <a:endParaRPr lang="en-US" sz="1600">
              <a:solidFill>
                <a:schemeClr val="tx1"/>
              </a:solidFill>
            </a:endParaRPr>
          </a:p>
        </p:txBody>
      </p:sp>
      <p:sp>
        <p:nvSpPr>
          <p:cNvPr id="54" name="Прямоугольник 53"/>
          <p:cNvSpPr/>
          <p:nvPr/>
        </p:nvSpPr>
        <p:spPr>
          <a:xfrm>
            <a:off x="6264275" y="4673600"/>
            <a:ext cx="2519363" cy="7175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400">
                <a:solidFill>
                  <a:schemeClr val="tx1"/>
                </a:solidFill>
              </a:rPr>
              <a:t>                        </a:t>
            </a:r>
            <a:r>
              <a:rPr lang="en-US" sz="1400">
                <a:solidFill>
                  <a:schemeClr val="tx1"/>
                </a:solidFill>
              </a:rPr>
              <a:t>Oil production</a:t>
            </a:r>
            <a:endParaRPr lang="ru-RU" sz="1400">
              <a:solidFill>
                <a:schemeClr val="tx1"/>
              </a:solidFill>
            </a:endParaRPr>
          </a:p>
          <a:p>
            <a:pPr algn="r">
              <a:lnSpc>
                <a:spcPct val="75000"/>
              </a:lnSpc>
              <a:defRPr/>
            </a:pPr>
            <a:r>
              <a:rPr lang="ru-RU" sz="1400">
                <a:solidFill>
                  <a:schemeClr val="tx1"/>
                </a:solidFill>
              </a:rPr>
              <a:t>            </a:t>
            </a:r>
            <a:r>
              <a:rPr lang="en-US" sz="1400">
                <a:solidFill>
                  <a:schemeClr val="tx1"/>
                </a:solidFill>
              </a:rPr>
              <a:t> (working barrel back pressure valves</a:t>
            </a:r>
            <a:r>
              <a:rPr lang="en-US">
                <a:solidFill>
                  <a:schemeClr val="tx1"/>
                </a:solidFill>
                <a:latin typeface="Arial" charset="0"/>
              </a:rPr>
              <a:t> </a:t>
            </a:r>
            <a:r>
              <a:rPr lang="ru-RU" sz="1400">
                <a:solidFill>
                  <a:schemeClr val="tx1"/>
                </a:solidFill>
              </a:rPr>
              <a:t>)</a:t>
            </a:r>
          </a:p>
        </p:txBody>
      </p:sp>
      <p:graphicFrame>
        <p:nvGraphicFramePr>
          <p:cNvPr id="29451" name="Object 2827"/>
          <p:cNvGraphicFramePr>
            <a:graphicFrameLocks noChangeAspect="1"/>
          </p:cNvGraphicFramePr>
          <p:nvPr/>
        </p:nvGraphicFramePr>
        <p:xfrm>
          <a:off x="1878013" y="5535613"/>
          <a:ext cx="769937" cy="1152525"/>
        </p:xfrm>
        <a:graphic>
          <a:graphicData uri="http://schemas.openxmlformats.org/presentationml/2006/ole">
            <mc:AlternateContent xmlns:mc="http://schemas.openxmlformats.org/markup-compatibility/2006">
              <mc:Choice xmlns:v="urn:schemas-microsoft-com:vml" Requires="v">
                <p:oleObj spid="_x0000_s29519" name="Visio" r:id="rId9" imgW="1235012" imgH="1848231" progId="">
                  <p:embed/>
                </p:oleObj>
              </mc:Choice>
              <mc:Fallback>
                <p:oleObj name="Visio" r:id="rId9" imgW="1235012" imgH="1848231" progId="">
                  <p:embed/>
                  <p:pic>
                    <p:nvPicPr>
                      <p:cNvPr id="0" name="Picture 28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8013" y="5535613"/>
                        <a:ext cx="769937"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452" name="Object 2828"/>
          <p:cNvGraphicFramePr>
            <a:graphicFrameLocks noChangeAspect="1"/>
          </p:cNvGraphicFramePr>
          <p:nvPr/>
        </p:nvGraphicFramePr>
        <p:xfrm>
          <a:off x="7196138" y="5535613"/>
          <a:ext cx="1624012" cy="1079500"/>
        </p:xfrm>
        <a:graphic>
          <a:graphicData uri="http://schemas.openxmlformats.org/presentationml/2006/ole">
            <mc:AlternateContent xmlns:mc="http://schemas.openxmlformats.org/markup-compatibility/2006">
              <mc:Choice xmlns:v="urn:schemas-microsoft-com:vml" Requires="v">
                <p:oleObj spid="_x0000_s29520" name="Visio" r:id="rId11" imgW="2221420" imgH="1393888" progId="">
                  <p:embed/>
                </p:oleObj>
              </mc:Choice>
              <mc:Fallback>
                <p:oleObj name="Visio" r:id="rId11" imgW="2221420" imgH="1393888" progId="">
                  <p:embed/>
                  <p:pic>
                    <p:nvPicPr>
                      <p:cNvPr id="0" name="Picture 28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6138" y="5535613"/>
                        <a:ext cx="1624012"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Равнобедренный треугольник 59"/>
          <p:cNvSpPr/>
          <p:nvPr/>
        </p:nvSpPr>
        <p:spPr>
          <a:xfrm rot="7470724">
            <a:off x="6816726" y="5861050"/>
            <a:ext cx="387350" cy="75882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graphicFrame>
        <p:nvGraphicFramePr>
          <p:cNvPr id="29453" name="Object 2829"/>
          <p:cNvGraphicFramePr>
            <a:graphicFrameLocks noChangeAspect="1"/>
          </p:cNvGraphicFramePr>
          <p:nvPr/>
        </p:nvGraphicFramePr>
        <p:xfrm>
          <a:off x="6199188" y="5535613"/>
          <a:ext cx="958850" cy="725487"/>
        </p:xfrm>
        <a:graphic>
          <a:graphicData uri="http://schemas.openxmlformats.org/presentationml/2006/ole">
            <mc:AlternateContent xmlns:mc="http://schemas.openxmlformats.org/markup-compatibility/2006">
              <mc:Choice xmlns:v="urn:schemas-microsoft-com:vml" Requires="v">
                <p:oleObj spid="_x0000_s29521" name="Visio" r:id="rId13" imgW="972693" imgH="736092" progId="">
                  <p:embed/>
                </p:oleObj>
              </mc:Choice>
              <mc:Fallback>
                <p:oleObj name="Visio" r:id="rId13" imgW="972693" imgH="736092" progId="">
                  <p:embed/>
                  <p:pic>
                    <p:nvPicPr>
                      <p:cNvPr id="0" name="Picture 28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99188" y="5535613"/>
                        <a:ext cx="958850"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Прямоугольник 62"/>
          <p:cNvSpPr/>
          <p:nvPr/>
        </p:nvSpPr>
        <p:spPr>
          <a:xfrm>
            <a:off x="6229350" y="5535613"/>
            <a:ext cx="906463" cy="7000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cxnSp>
        <p:nvCxnSpPr>
          <p:cNvPr id="65" name="Прямая соединительная линия 64"/>
          <p:cNvCxnSpPr/>
          <p:nvPr/>
        </p:nvCxnSpPr>
        <p:spPr>
          <a:xfrm>
            <a:off x="6761163" y="6235700"/>
            <a:ext cx="33178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Равнобедренный треугольник 66"/>
          <p:cNvSpPr/>
          <p:nvPr/>
        </p:nvSpPr>
        <p:spPr>
          <a:xfrm rot="5400000">
            <a:off x="1501776" y="5878512"/>
            <a:ext cx="309562" cy="63341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69" name="Прямоугольник 68"/>
          <p:cNvSpPr/>
          <p:nvPr/>
        </p:nvSpPr>
        <p:spPr>
          <a:xfrm>
            <a:off x="549275" y="5711825"/>
            <a:ext cx="906463" cy="744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graphicFrame>
        <p:nvGraphicFramePr>
          <p:cNvPr id="29454" name="Object 2830"/>
          <p:cNvGraphicFramePr>
            <a:graphicFrameLocks noChangeAspect="1"/>
          </p:cNvGraphicFramePr>
          <p:nvPr/>
        </p:nvGraphicFramePr>
        <p:xfrm>
          <a:off x="541338" y="5711825"/>
          <a:ext cx="935037" cy="755650"/>
        </p:xfrm>
        <a:graphic>
          <a:graphicData uri="http://schemas.openxmlformats.org/presentationml/2006/ole">
            <mc:AlternateContent xmlns:mc="http://schemas.openxmlformats.org/markup-compatibility/2006">
              <mc:Choice xmlns:v="urn:schemas-microsoft-com:vml" Requires="v">
                <p:oleObj spid="_x0000_s29522" name="Visio" r:id="rId15" imgW="1276731" imgH="1077278" progId="">
                  <p:embed/>
                </p:oleObj>
              </mc:Choice>
              <mc:Fallback>
                <p:oleObj name="Visio" r:id="rId15" imgW="1276731" imgH="1077278" progId="">
                  <p:embed/>
                  <p:pic>
                    <p:nvPicPr>
                      <p:cNvPr id="0" name="Picture 28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338" y="5711825"/>
                        <a:ext cx="935037"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2" name="Прямая соединительная линия 71"/>
          <p:cNvCxnSpPr/>
          <p:nvPr/>
        </p:nvCxnSpPr>
        <p:spPr>
          <a:xfrm>
            <a:off x="1455738" y="6072188"/>
            <a:ext cx="0" cy="2444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Скругленный прямоугольник 72"/>
          <p:cNvSpPr/>
          <p:nvPr/>
        </p:nvSpPr>
        <p:spPr>
          <a:xfrm>
            <a:off x="3254375" y="5248275"/>
            <a:ext cx="2736850" cy="1512888"/>
          </a:xfrm>
          <a:prstGeom prst="roundRect">
            <a:avLst/>
          </a:prstGeom>
          <a:solidFill>
            <a:schemeClr val="tx2">
              <a:lumMod val="20000"/>
              <a:lumOff val="80000"/>
            </a:schemeClr>
          </a:solidFill>
          <a:ln>
            <a:solidFill>
              <a:schemeClr val="tx2"/>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ru-RU" sz="1400" dirty="0">
              <a:solidFill>
                <a:schemeClr val="tx1"/>
              </a:solidFill>
            </a:endParaRPr>
          </a:p>
        </p:txBody>
      </p:sp>
      <p:sp>
        <p:nvSpPr>
          <p:cNvPr id="74" name="Прямоугольник 73"/>
          <p:cNvSpPr/>
          <p:nvPr/>
        </p:nvSpPr>
        <p:spPr>
          <a:xfrm>
            <a:off x="3254375" y="4673600"/>
            <a:ext cx="2736850" cy="7175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a:solidFill>
                  <a:srgbClr val="FFFFFF"/>
                </a:solidFill>
              </a:rPr>
              <a:t>          </a:t>
            </a:r>
            <a:r>
              <a:rPr lang="en-US" sz="1600">
                <a:solidFill>
                  <a:schemeClr val="tx1"/>
                </a:solidFill>
              </a:rPr>
              <a:t>Heat treatment</a:t>
            </a:r>
          </a:p>
        </p:txBody>
      </p:sp>
      <p:sp>
        <p:nvSpPr>
          <p:cNvPr id="29493" name="Прямоугольник 74"/>
          <p:cNvSpPr>
            <a:spLocks noChangeArrowheads="1"/>
          </p:cNvSpPr>
          <p:nvPr/>
        </p:nvSpPr>
        <p:spPr bwMode="auto">
          <a:xfrm>
            <a:off x="3149600" y="5391150"/>
            <a:ext cx="2935288" cy="1084263"/>
          </a:xfrm>
          <a:prstGeom prst="rect">
            <a:avLst/>
          </a:prstGeom>
          <a:noFill/>
          <a:ln w="9525">
            <a:noFill/>
            <a:miter lim="800000"/>
            <a:headEnd/>
            <a:tailEnd/>
          </a:ln>
        </p:spPr>
        <p:txBody>
          <a:bodyPr>
            <a:spAutoFit/>
          </a:bodyPr>
          <a:lstStyle/>
          <a:p>
            <a:pPr algn="ctr"/>
            <a:r>
              <a:rPr lang="en-US" sz="1300">
                <a:latin typeface="Calibri" pitchFamily="34" charset="0"/>
              </a:rPr>
              <a:t>High-tech methods to give the desired properties to spherical surfaces by means of symmetrical thermal diffusion alloying</a:t>
            </a:r>
            <a:r>
              <a:rPr lang="ru-RU" sz="1300">
                <a:latin typeface="Calibri" pitchFamily="34" charset="0"/>
              </a:rPr>
              <a:t> (</a:t>
            </a:r>
            <a:r>
              <a:rPr lang="en-US" sz="1300">
                <a:latin typeface="Calibri" pitchFamily="34" charset="0"/>
              </a:rPr>
              <a:t>chromium, titanium, boron etc.)</a:t>
            </a:r>
          </a:p>
        </p:txBody>
      </p:sp>
      <p:pic>
        <p:nvPicPr>
          <p:cNvPr id="29494" name="Picture 2077" descr="C:\Users\Сергей\Desktop\full_eUVvwjgg.jpg"/>
          <p:cNvPicPr>
            <a:picLocks noChangeAspect="1" noChangeArrowheads="1"/>
          </p:cNvPicPr>
          <p:nvPr/>
        </p:nvPicPr>
        <p:blipFill>
          <a:blip r:embed="rId17"/>
          <a:srcRect/>
          <a:stretch>
            <a:fillRect/>
          </a:stretch>
        </p:blipFill>
        <p:spPr bwMode="auto">
          <a:xfrm>
            <a:off x="395288" y="4710113"/>
            <a:ext cx="646112" cy="644525"/>
          </a:xfrm>
          <a:prstGeom prst="rect">
            <a:avLst/>
          </a:prstGeom>
          <a:noFill/>
          <a:ln w="9525">
            <a:noFill/>
            <a:miter lim="800000"/>
            <a:headEnd/>
            <a:tailEnd/>
          </a:ln>
        </p:spPr>
      </p:pic>
      <p:pic>
        <p:nvPicPr>
          <p:cNvPr id="29495" name="Picture 2078" descr="C:\Users\Сергей\Desktop\logo_rosatom.png"/>
          <p:cNvPicPr>
            <a:picLocks noChangeAspect="1" noChangeArrowheads="1"/>
          </p:cNvPicPr>
          <p:nvPr/>
        </p:nvPicPr>
        <p:blipFill>
          <a:blip r:embed="rId18"/>
          <a:srcRect/>
          <a:stretch>
            <a:fillRect/>
          </a:stretch>
        </p:blipFill>
        <p:spPr bwMode="auto">
          <a:xfrm>
            <a:off x="3325813" y="4702175"/>
            <a:ext cx="563562" cy="660400"/>
          </a:xfrm>
          <a:prstGeom prst="rect">
            <a:avLst/>
          </a:prstGeom>
          <a:noFill/>
          <a:ln w="9525">
            <a:noFill/>
            <a:miter lim="800000"/>
            <a:headEnd/>
            <a:tailEnd/>
          </a:ln>
        </p:spPr>
      </p:pic>
      <p:pic>
        <p:nvPicPr>
          <p:cNvPr id="29496" name="Picture 2087" descr="C:\Users\Сергей\Desktop\3235443_original.jpg"/>
          <p:cNvPicPr>
            <a:picLocks noChangeAspect="1" noChangeArrowheads="1"/>
          </p:cNvPicPr>
          <p:nvPr/>
        </p:nvPicPr>
        <p:blipFill>
          <a:blip r:embed="rId19"/>
          <a:srcRect/>
          <a:stretch>
            <a:fillRect/>
          </a:stretch>
        </p:blipFill>
        <p:spPr bwMode="auto">
          <a:xfrm>
            <a:off x="6313488" y="4710113"/>
            <a:ext cx="779462" cy="644525"/>
          </a:xfrm>
          <a:prstGeom prst="rect">
            <a:avLst/>
          </a:prstGeom>
          <a:noFill/>
          <a:ln w="9525">
            <a:noFill/>
            <a:miter lim="800000"/>
            <a:headEnd/>
            <a:tailEnd/>
          </a:ln>
        </p:spPr>
      </p:pic>
      <p:pic>
        <p:nvPicPr>
          <p:cNvPr id="29497" name="Picture 2092" descr="C:\Users\Сергей\Desktop\eurocement.jpg"/>
          <p:cNvPicPr>
            <a:picLocks noChangeAspect="1" noChangeArrowheads="1"/>
          </p:cNvPicPr>
          <p:nvPr/>
        </p:nvPicPr>
        <p:blipFill>
          <a:blip r:embed="rId20"/>
          <a:srcRect/>
          <a:stretch>
            <a:fillRect/>
          </a:stretch>
        </p:blipFill>
        <p:spPr bwMode="auto">
          <a:xfrm>
            <a:off x="847725" y="4148138"/>
            <a:ext cx="771525" cy="43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49" name="Title 1"/>
          <p:cNvSpPr txBox="1">
            <a:spLocks/>
          </p:cNvSpPr>
          <p:nvPr>
            <p:custDataLst>
              <p:tags r:id="rId2"/>
            </p:custDataLst>
          </p:nvPr>
        </p:nvSpPr>
        <p:spPr bwMode="auto">
          <a:xfrm>
            <a:off x="244475" y="804863"/>
            <a:ext cx="8791575" cy="665162"/>
          </a:xfrm>
          <a:prstGeom prst="rect">
            <a:avLst/>
          </a:prstGeom>
          <a:noFill/>
          <a:ln w="9525">
            <a:noFill/>
            <a:miter lim="800000"/>
            <a:headEnd/>
            <a:tailEnd/>
          </a:ln>
        </p:spPr>
        <p:txBody>
          <a:bodyPr anchor="ctr"/>
          <a:lstStyle/>
          <a:p>
            <a:pPr algn="ctr">
              <a:lnSpc>
                <a:spcPct val="80000"/>
              </a:lnSpc>
            </a:pPr>
            <a:r>
              <a:rPr lang="en-US" sz="2100" dirty="0">
                <a:latin typeface="Calibri" pitchFamily="34" charset="0"/>
              </a:rPr>
              <a:t>The main consumer of grinding balls in Russia is an iron-ore sector, deliveries of which occupy </a:t>
            </a:r>
            <a:r>
              <a:rPr lang="ru-RU" sz="2100" dirty="0">
                <a:latin typeface="Calibri" pitchFamily="34" charset="0"/>
              </a:rPr>
              <a:t>40% </a:t>
            </a:r>
            <a:r>
              <a:rPr lang="en-US" sz="2100" dirty="0">
                <a:latin typeface="Calibri" pitchFamily="34" charset="0"/>
              </a:rPr>
              <a:t>of the market</a:t>
            </a:r>
          </a:p>
        </p:txBody>
      </p:sp>
      <p:sp>
        <p:nvSpPr>
          <p:cNvPr id="33150" name="TextBox 4"/>
          <p:cNvSpPr txBox="1">
            <a:spLocks noChangeArrowheads="1"/>
          </p:cNvSpPr>
          <p:nvPr>
            <p:custDataLst>
              <p:tags r:id="rId3"/>
            </p:custDataLst>
          </p:nvPr>
        </p:nvSpPr>
        <p:spPr bwMode="auto">
          <a:xfrm>
            <a:off x="244475" y="1628775"/>
            <a:ext cx="8640763" cy="495300"/>
          </a:xfrm>
          <a:prstGeom prst="rect">
            <a:avLst/>
          </a:prstGeom>
          <a:noFill/>
          <a:ln w="6350">
            <a:noFill/>
            <a:miter lim="800000"/>
            <a:headEnd/>
            <a:tailEnd/>
          </a:ln>
        </p:spPr>
        <p:txBody>
          <a:bodyPr lIns="0" tIns="0" rIns="0" bIns="0">
            <a:spAutoFit/>
          </a:bodyPr>
          <a:lstStyle/>
          <a:p>
            <a:pPr>
              <a:lnSpc>
                <a:spcPct val="90000"/>
              </a:lnSpc>
              <a:buClr>
                <a:schemeClr val="bg2"/>
              </a:buClr>
            </a:pPr>
            <a:r>
              <a:rPr lang="en-US" b="1">
                <a:cs typeface="Arial" charset="0"/>
              </a:rPr>
              <a:t>The pattern of consumption of grinding balls</a:t>
            </a:r>
            <a:endParaRPr lang="ru-RU" b="1">
              <a:latin typeface="Calibri" pitchFamily="34" charset="0"/>
              <a:cs typeface="Arial" charset="0"/>
            </a:endParaRPr>
          </a:p>
          <a:p>
            <a:pPr>
              <a:lnSpc>
                <a:spcPct val="90000"/>
              </a:lnSpc>
              <a:buClr>
                <a:schemeClr val="bg2"/>
              </a:buClr>
            </a:pPr>
            <a:r>
              <a:rPr lang="en-US" b="1">
                <a:latin typeface="Calibri" pitchFamily="34" charset="0"/>
                <a:cs typeface="Arial" charset="0"/>
              </a:rPr>
              <a:t>in the Russian market</a:t>
            </a:r>
            <a:r>
              <a:rPr lang="ru-RU" b="1">
                <a:latin typeface="Calibri" pitchFamily="34" charset="0"/>
                <a:cs typeface="Arial" charset="0"/>
              </a:rPr>
              <a:t> </a:t>
            </a:r>
            <a:r>
              <a:rPr lang="en-US">
                <a:latin typeface="Calibri" pitchFamily="34" charset="0"/>
                <a:cs typeface="Arial" charset="0"/>
              </a:rPr>
              <a:t>(201</a:t>
            </a:r>
            <a:r>
              <a:rPr lang="ru-RU">
                <a:latin typeface="Calibri" pitchFamily="34" charset="0"/>
                <a:cs typeface="Arial" charset="0"/>
              </a:rPr>
              <a:t>8</a:t>
            </a:r>
            <a:r>
              <a:rPr lang="en-US">
                <a:latin typeface="Calibri" pitchFamily="34" charset="0"/>
                <a:cs typeface="Arial" charset="0"/>
              </a:rPr>
              <a:t>, %)</a:t>
            </a:r>
          </a:p>
        </p:txBody>
      </p:sp>
      <p:cxnSp>
        <p:nvCxnSpPr>
          <p:cNvPr id="7" name="Straight Connector 28"/>
          <p:cNvCxnSpPr/>
          <p:nvPr>
            <p:custDataLst>
              <p:tags r:id="rId4"/>
            </p:custDataLst>
          </p:nvPr>
        </p:nvCxnSpPr>
        <p:spPr>
          <a:xfrm flipH="1" flipV="1">
            <a:off x="3862388" y="5768975"/>
            <a:ext cx="577850"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152" name="TextBox 8"/>
          <p:cNvSpPr txBox="1">
            <a:spLocks noChangeArrowheads="1"/>
          </p:cNvSpPr>
          <p:nvPr>
            <p:custDataLst>
              <p:tags r:id="rId5"/>
            </p:custDataLst>
          </p:nvPr>
        </p:nvSpPr>
        <p:spPr bwMode="auto">
          <a:xfrm>
            <a:off x="244475" y="6553200"/>
            <a:ext cx="7248525" cy="184150"/>
          </a:xfrm>
          <a:prstGeom prst="rect">
            <a:avLst/>
          </a:prstGeom>
          <a:noFill/>
          <a:ln w="6350" cap="rnd">
            <a:noFill/>
            <a:miter lim="800000"/>
            <a:headEnd/>
            <a:tailEnd/>
          </a:ln>
        </p:spPr>
        <p:txBody>
          <a:bodyPr lIns="0" tIns="0" rIns="0" bIns="0" anchor="b"/>
          <a:lstStyle/>
          <a:p>
            <a:pPr>
              <a:lnSpc>
                <a:spcPct val="90000"/>
              </a:lnSpc>
            </a:pPr>
            <a:r>
              <a:rPr lang="en-US" sz="800">
                <a:latin typeface="Calibri" pitchFamily="34" charset="0"/>
              </a:rPr>
              <a:t>1. </a:t>
            </a:r>
            <a:r>
              <a:rPr lang="en-US" sz="800" b="1">
                <a:latin typeface="Calibri" pitchFamily="34" charset="0"/>
              </a:rPr>
              <a:t>Apatites, uranium, ores for the production of refractory products, etc.</a:t>
            </a:r>
            <a:endParaRPr lang="ru-RU" sz="800" b="1">
              <a:latin typeface="Calibri" pitchFamily="34" charset="0"/>
            </a:endParaRPr>
          </a:p>
          <a:p>
            <a:pPr>
              <a:lnSpc>
                <a:spcPct val="90000"/>
              </a:lnSpc>
            </a:pPr>
            <a:r>
              <a:rPr lang="en-US" sz="800">
                <a:latin typeface="Calibri" pitchFamily="34" charset="0"/>
              </a:rPr>
              <a:t>Source</a:t>
            </a:r>
            <a:r>
              <a:rPr lang="ru-RU" sz="800">
                <a:latin typeface="Calibri" pitchFamily="34" charset="0"/>
              </a:rPr>
              <a:t>: </a:t>
            </a:r>
            <a:r>
              <a:rPr lang="en-US" sz="800">
                <a:latin typeface="Calibri" pitchFamily="34" charset="0"/>
              </a:rPr>
              <a:t>NLMK Group</a:t>
            </a:r>
            <a:r>
              <a:rPr lang="ru-RU" sz="800">
                <a:solidFill>
                  <a:srgbClr val="000000"/>
                </a:solidFill>
                <a:latin typeface="Calibri" pitchFamily="34" charset="0"/>
              </a:rPr>
              <a:t> (</a:t>
            </a:r>
            <a:r>
              <a:rPr lang="en-US" sz="800">
                <a:solidFill>
                  <a:srgbClr val="000000"/>
                </a:solidFill>
                <a:latin typeface="Calibri" pitchFamily="34" charset="0"/>
              </a:rPr>
              <a:t>RZhD database</a:t>
            </a:r>
            <a:r>
              <a:rPr lang="ru-RU" sz="800">
                <a:solidFill>
                  <a:srgbClr val="000000"/>
                </a:solidFill>
                <a:latin typeface="Calibri" pitchFamily="34" charset="0"/>
              </a:rPr>
              <a:t>), </a:t>
            </a:r>
            <a:r>
              <a:rPr lang="en-US" sz="800">
                <a:solidFill>
                  <a:srgbClr val="000000"/>
                </a:solidFill>
                <a:latin typeface="Calibri" pitchFamily="34" charset="0"/>
              </a:rPr>
              <a:t>Rosstat</a:t>
            </a:r>
            <a:r>
              <a:rPr lang="ru-RU" sz="800">
                <a:solidFill>
                  <a:srgbClr val="000000"/>
                </a:solidFill>
                <a:latin typeface="Calibri" pitchFamily="34" charset="0"/>
              </a:rPr>
              <a:t>, </a:t>
            </a:r>
            <a:r>
              <a:rPr lang="en-US" sz="800">
                <a:solidFill>
                  <a:srgbClr val="000000"/>
                </a:solidFill>
                <a:latin typeface="Calibri" pitchFamily="34" charset="0"/>
              </a:rPr>
              <a:t>data from companies and industry associations</a:t>
            </a:r>
            <a:r>
              <a:rPr lang="ru-RU" sz="800">
                <a:solidFill>
                  <a:srgbClr val="000000"/>
                </a:solidFill>
                <a:latin typeface="Calibri" pitchFamily="34" charset="0"/>
              </a:rPr>
              <a:t>, </a:t>
            </a:r>
            <a:r>
              <a:rPr lang="en-US" sz="800">
                <a:solidFill>
                  <a:srgbClr val="000000"/>
                </a:solidFill>
                <a:latin typeface="Calibri" pitchFamily="34" charset="0"/>
              </a:rPr>
              <a:t>the analysis made by</a:t>
            </a:r>
            <a:r>
              <a:rPr lang="ru-RU" sz="800">
                <a:solidFill>
                  <a:srgbClr val="000000"/>
                </a:solidFill>
                <a:latin typeface="Calibri" pitchFamily="34" charset="0"/>
              </a:rPr>
              <a:t> </a:t>
            </a:r>
            <a:r>
              <a:rPr lang="en-US" sz="800">
                <a:solidFill>
                  <a:srgbClr val="000000"/>
                </a:solidFill>
                <a:latin typeface="Calibri" pitchFamily="34" charset="0"/>
              </a:rPr>
              <a:t>A.T. Kearney</a:t>
            </a:r>
            <a:endParaRPr lang="ru-RU" sz="800">
              <a:solidFill>
                <a:srgbClr val="000000"/>
              </a:solidFill>
              <a:latin typeface="Calibri" pitchFamily="34" charset="0"/>
            </a:endParaRPr>
          </a:p>
        </p:txBody>
      </p:sp>
      <p:sp>
        <p:nvSpPr>
          <p:cNvPr id="33153" name="TextBox 22"/>
          <p:cNvSpPr txBox="1">
            <a:spLocks noChangeArrowheads="1"/>
          </p:cNvSpPr>
          <p:nvPr>
            <p:custDataLst>
              <p:tags r:id="rId6"/>
            </p:custDataLst>
          </p:nvPr>
        </p:nvSpPr>
        <p:spPr bwMode="auto">
          <a:xfrm>
            <a:off x="1187450" y="2386013"/>
            <a:ext cx="1836738" cy="1079500"/>
          </a:xfrm>
          <a:prstGeom prst="rect">
            <a:avLst/>
          </a:prstGeom>
          <a:solidFill>
            <a:schemeClr val="accent2"/>
          </a:solidFill>
          <a:ln w="6350">
            <a:noFill/>
            <a:miter lim="800000"/>
            <a:headEnd/>
            <a:tailEnd/>
          </a:ln>
        </p:spPr>
        <p:txBody>
          <a:bodyPr lIns="36000" rIns="36000" anchor="ctr"/>
          <a:lstStyle/>
          <a:p>
            <a:pPr algn="ctr">
              <a:lnSpc>
                <a:spcPct val="85000"/>
              </a:lnSpc>
            </a:pPr>
            <a:r>
              <a:rPr lang="en-US" sz="1400" b="1"/>
              <a:t>Mineral resource industry</a:t>
            </a:r>
            <a:endParaRPr lang="en-US" sz="1400" b="1">
              <a:latin typeface="Calibri" pitchFamily="34" charset="0"/>
              <a:cs typeface="Arial" charset="0"/>
            </a:endParaRPr>
          </a:p>
          <a:p>
            <a:pPr algn="ctr">
              <a:lnSpc>
                <a:spcPct val="85000"/>
              </a:lnSpc>
            </a:pPr>
            <a:r>
              <a:rPr lang="ru-RU" sz="1200" b="1" i="1">
                <a:latin typeface="Calibri" pitchFamily="34" charset="0"/>
                <a:cs typeface="Arial" charset="0"/>
              </a:rPr>
              <a:t>(</a:t>
            </a:r>
            <a:r>
              <a:rPr lang="en-US" sz="1200" b="1" i="1"/>
              <a:t>ore reduction</a:t>
            </a:r>
            <a:r>
              <a:rPr lang="ru-RU" sz="1200" b="1" i="1">
                <a:latin typeface="Calibri" pitchFamily="34" charset="0"/>
                <a:cs typeface="Arial" charset="0"/>
              </a:rPr>
              <a:t>)</a:t>
            </a:r>
            <a:r>
              <a:rPr lang="ru-RU" sz="1400" b="1">
                <a:latin typeface="Calibri" pitchFamily="34" charset="0"/>
                <a:cs typeface="Arial" charset="0"/>
              </a:rPr>
              <a:t/>
            </a:r>
            <a:br>
              <a:rPr lang="ru-RU" sz="1400" b="1">
                <a:latin typeface="Calibri" pitchFamily="34" charset="0"/>
                <a:cs typeface="Arial" charset="0"/>
              </a:rPr>
            </a:br>
            <a:r>
              <a:rPr lang="en-US" sz="1400">
                <a:latin typeface="Calibri" pitchFamily="34" charset="0"/>
                <a:cs typeface="Arial" charset="0"/>
              </a:rPr>
              <a:t>8</a:t>
            </a:r>
            <a:r>
              <a:rPr lang="ru-RU" sz="1400">
                <a:latin typeface="Calibri" pitchFamily="34" charset="0"/>
                <a:cs typeface="Arial" charset="0"/>
              </a:rPr>
              <a:t>5%</a:t>
            </a:r>
            <a:endParaRPr lang="en-US" sz="1400">
              <a:latin typeface="Calibri" pitchFamily="34" charset="0"/>
              <a:cs typeface="Arial" charset="0"/>
            </a:endParaRPr>
          </a:p>
        </p:txBody>
      </p:sp>
      <p:sp>
        <p:nvSpPr>
          <p:cNvPr id="33154" name="TextBox 63"/>
          <p:cNvSpPr txBox="1">
            <a:spLocks noChangeArrowheads="1"/>
          </p:cNvSpPr>
          <p:nvPr>
            <p:custDataLst>
              <p:tags r:id="rId7"/>
            </p:custDataLst>
          </p:nvPr>
        </p:nvSpPr>
        <p:spPr bwMode="auto">
          <a:xfrm>
            <a:off x="1187450" y="5265738"/>
            <a:ext cx="1836738" cy="1079500"/>
          </a:xfrm>
          <a:prstGeom prst="rect">
            <a:avLst/>
          </a:prstGeom>
          <a:solidFill>
            <a:schemeClr val="accent2"/>
          </a:solidFill>
          <a:ln w="6350">
            <a:noFill/>
            <a:miter lim="800000"/>
            <a:headEnd/>
            <a:tailEnd/>
          </a:ln>
        </p:spPr>
        <p:txBody>
          <a:bodyPr lIns="36000" rIns="36000" anchor="ctr"/>
          <a:lstStyle/>
          <a:p>
            <a:pPr algn="ctr">
              <a:lnSpc>
                <a:spcPct val="85000"/>
              </a:lnSpc>
            </a:pPr>
            <a:r>
              <a:rPr lang="en-US" sz="1400" b="1">
                <a:cs typeface="Arial" charset="0"/>
              </a:rPr>
              <a:t>Energy sector</a:t>
            </a:r>
          </a:p>
          <a:p>
            <a:pPr algn="ctr">
              <a:lnSpc>
                <a:spcPct val="85000"/>
              </a:lnSpc>
            </a:pPr>
            <a:r>
              <a:rPr lang="en-US" sz="1200" b="1" i="1">
                <a:latin typeface="Calibri" pitchFamily="34" charset="0"/>
                <a:cs typeface="Arial" charset="0"/>
              </a:rPr>
              <a:t>(</a:t>
            </a:r>
            <a:r>
              <a:rPr lang="en-US" sz="1200" b="1" i="1"/>
              <a:t>breakage of coal for coal-fired thermal power plant</a:t>
            </a:r>
            <a:r>
              <a:rPr lang="en-US" sz="1400" b="1" i="1">
                <a:latin typeface="Calibri" pitchFamily="34" charset="0"/>
                <a:cs typeface="Arial" charset="0"/>
              </a:rPr>
              <a:t>)</a:t>
            </a:r>
            <a:r>
              <a:rPr lang="en-US" sz="1400" b="1">
                <a:latin typeface="Calibri" pitchFamily="34" charset="0"/>
                <a:cs typeface="Arial" charset="0"/>
              </a:rPr>
              <a:t/>
            </a:r>
            <a:br>
              <a:rPr lang="en-US" sz="1400" b="1">
                <a:latin typeface="Calibri" pitchFamily="34" charset="0"/>
                <a:cs typeface="Arial" charset="0"/>
              </a:rPr>
            </a:br>
            <a:r>
              <a:rPr lang="en-US" sz="1400">
                <a:latin typeface="Calibri" pitchFamily="34" charset="0"/>
                <a:cs typeface="Arial" charset="0"/>
              </a:rPr>
              <a:t>2</a:t>
            </a:r>
            <a:r>
              <a:rPr lang="ru-RU" sz="1400">
                <a:latin typeface="Calibri" pitchFamily="34" charset="0"/>
                <a:cs typeface="Arial" charset="0"/>
              </a:rPr>
              <a:t>%</a:t>
            </a:r>
            <a:endParaRPr lang="en-US" sz="1400">
              <a:latin typeface="Calibri" pitchFamily="34" charset="0"/>
              <a:cs typeface="Arial" charset="0"/>
            </a:endParaRPr>
          </a:p>
        </p:txBody>
      </p:sp>
      <p:sp>
        <p:nvSpPr>
          <p:cNvPr id="33155" name="TextBox 63"/>
          <p:cNvSpPr txBox="1">
            <a:spLocks noChangeArrowheads="1"/>
          </p:cNvSpPr>
          <p:nvPr>
            <p:custDataLst>
              <p:tags r:id="rId8"/>
            </p:custDataLst>
          </p:nvPr>
        </p:nvSpPr>
        <p:spPr bwMode="auto">
          <a:xfrm>
            <a:off x="1187450" y="3825875"/>
            <a:ext cx="1836738" cy="1079500"/>
          </a:xfrm>
          <a:prstGeom prst="rect">
            <a:avLst/>
          </a:prstGeom>
          <a:solidFill>
            <a:schemeClr val="accent2"/>
          </a:solidFill>
          <a:ln w="6350">
            <a:noFill/>
            <a:miter lim="800000"/>
            <a:headEnd/>
            <a:tailEnd/>
          </a:ln>
        </p:spPr>
        <p:txBody>
          <a:bodyPr lIns="36000" rIns="36000" anchor="ctr"/>
          <a:lstStyle/>
          <a:p>
            <a:pPr algn="ctr">
              <a:lnSpc>
                <a:spcPct val="85000"/>
              </a:lnSpc>
            </a:pPr>
            <a:r>
              <a:rPr lang="en-US" sz="1400" b="1"/>
              <a:t>Cement industry</a:t>
            </a:r>
            <a:endParaRPr lang="en-US" sz="1400" b="1">
              <a:latin typeface="Calibri" pitchFamily="34" charset="0"/>
              <a:cs typeface="Arial" charset="0"/>
            </a:endParaRPr>
          </a:p>
          <a:p>
            <a:pPr algn="ctr">
              <a:lnSpc>
                <a:spcPct val="85000"/>
              </a:lnSpc>
            </a:pPr>
            <a:r>
              <a:rPr lang="ru-RU" sz="1200" b="1" i="1">
                <a:latin typeface="Calibri" pitchFamily="34" charset="0"/>
                <a:cs typeface="Arial" charset="0"/>
              </a:rPr>
              <a:t>(</a:t>
            </a:r>
            <a:r>
              <a:rPr lang="en-US" altLang="ru-RU" sz="1200" b="1" i="1"/>
              <a:t>Clinker grinding</a:t>
            </a:r>
            <a:r>
              <a:rPr lang="ru-RU" sz="1200" b="1" i="1">
                <a:latin typeface="Calibri" pitchFamily="34" charset="0"/>
                <a:cs typeface="Arial" charset="0"/>
              </a:rPr>
              <a:t>)</a:t>
            </a:r>
            <a:r>
              <a:rPr lang="ru-RU" sz="1400" b="1">
                <a:latin typeface="Calibri" pitchFamily="34" charset="0"/>
                <a:cs typeface="Arial" charset="0"/>
              </a:rPr>
              <a:t/>
            </a:r>
            <a:br>
              <a:rPr lang="ru-RU" sz="1400" b="1">
                <a:latin typeface="Calibri" pitchFamily="34" charset="0"/>
                <a:cs typeface="Arial" charset="0"/>
              </a:rPr>
            </a:br>
            <a:r>
              <a:rPr lang="en-US" sz="1400">
                <a:latin typeface="Calibri" pitchFamily="34" charset="0"/>
                <a:cs typeface="Arial" charset="0"/>
              </a:rPr>
              <a:t>1</a:t>
            </a:r>
            <a:r>
              <a:rPr lang="ru-RU" sz="1400">
                <a:latin typeface="Calibri" pitchFamily="34" charset="0"/>
                <a:cs typeface="Arial" charset="0"/>
              </a:rPr>
              <a:t>3%</a:t>
            </a:r>
            <a:endParaRPr lang="en-US" sz="1400">
              <a:latin typeface="Calibri" pitchFamily="34" charset="0"/>
              <a:cs typeface="Arial" charset="0"/>
            </a:endParaRPr>
          </a:p>
        </p:txBody>
      </p:sp>
      <p:sp>
        <p:nvSpPr>
          <p:cNvPr id="12" name="Oval 41"/>
          <p:cNvSpPr>
            <a:spLocks noChangeAspect="1"/>
          </p:cNvSpPr>
          <p:nvPr>
            <p:custDataLst>
              <p:tags r:id="rId9"/>
            </p:custDataLst>
          </p:nvPr>
        </p:nvSpPr>
        <p:spPr>
          <a:xfrm>
            <a:off x="1039813" y="2233613"/>
            <a:ext cx="295275" cy="295275"/>
          </a:xfrm>
          <a:prstGeom prst="ellipse">
            <a:avLst/>
          </a:prstGeom>
          <a:solidFill>
            <a:schemeClr val="bg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r>
              <a:rPr lang="en-US" sz="1400" b="1" dirty="0">
                <a:solidFill>
                  <a:schemeClr val="tx1"/>
                </a:solidFill>
                <a:latin typeface="Arial" pitchFamily="34" charset="0"/>
                <a:cs typeface="Arial" pitchFamily="34" charset="0"/>
              </a:rPr>
              <a:t>1</a:t>
            </a:r>
          </a:p>
        </p:txBody>
      </p:sp>
      <p:graphicFrame>
        <p:nvGraphicFramePr>
          <p:cNvPr id="33146" name="Object 2426"/>
          <p:cNvGraphicFramePr>
            <a:graphicFrameLocks/>
          </p:cNvGraphicFramePr>
          <p:nvPr>
            <p:custDataLst>
              <p:tags r:id="rId10"/>
            </p:custDataLst>
          </p:nvPr>
        </p:nvGraphicFramePr>
        <p:xfrm>
          <a:off x="4059238" y="2211388"/>
          <a:ext cx="1943100" cy="4381500"/>
        </p:xfrm>
        <a:graphic>
          <a:graphicData uri="http://schemas.openxmlformats.org/presentationml/2006/ole">
            <mc:AlternateContent xmlns:mc="http://schemas.openxmlformats.org/markup-compatibility/2006">
              <mc:Choice xmlns:v="urn:schemas-microsoft-com:vml" Requires="v">
                <p:oleObj spid="_x0000_s33197" name="Chart" r:id="rId58" imgW="1943100" imgH="4381500" progId="MSGraph.Chart.8">
                  <p:embed followColorScheme="full"/>
                </p:oleObj>
              </mc:Choice>
              <mc:Fallback>
                <p:oleObj name="Chart" r:id="rId58" imgW="1943100" imgH="4381500" progId="MSGraph.Chart.8">
                  <p:embed followColorScheme="full"/>
                  <p:pic>
                    <p:nvPicPr>
                      <p:cNvPr id="0" name="Picture 2426"/>
                      <p:cNvPicPr>
                        <a:picLocks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059238" y="2211388"/>
                        <a:ext cx="1943100" cy="438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Straight Connector 14"/>
          <p:cNvCxnSpPr/>
          <p:nvPr>
            <p:custDataLst>
              <p:tags r:id="rId11"/>
            </p:custDataLst>
          </p:nvPr>
        </p:nvCxnSpPr>
        <p:spPr bwMode="auto">
          <a:xfrm>
            <a:off x="4440238" y="6316663"/>
            <a:ext cx="57150" cy="95250"/>
          </a:xfrm>
          <a:prstGeom prst="line">
            <a:avLst/>
          </a:prstGeom>
          <a:ln w="6350" cap="flat">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72"/>
          <p:cNvSpPr/>
          <p:nvPr>
            <p:custDataLst>
              <p:tags r:id="rId12"/>
            </p:custDataLst>
          </p:nvPr>
        </p:nvSpPr>
        <p:spPr bwMode="auto">
          <a:xfrm>
            <a:off x="4010025" y="6234113"/>
            <a:ext cx="4048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en-US" sz="1200">
                <a:solidFill>
                  <a:schemeClr val="tx1"/>
                </a:solidFill>
                <a:latin typeface="Arial" charset="0"/>
                <a:cs typeface="Arial" charset="0"/>
              </a:rPr>
              <a:t>Coal</a:t>
            </a:r>
            <a:endParaRPr lang="en-US" sz="1200">
              <a:solidFill>
                <a:schemeClr val="tx1"/>
              </a:solidFill>
              <a:latin typeface="Arial" charset="0"/>
              <a:cs typeface="Arial" charset="0"/>
              <a:sym typeface="Arial" charset="0"/>
            </a:endParaRPr>
          </a:p>
        </p:txBody>
      </p:sp>
      <p:sp>
        <p:nvSpPr>
          <p:cNvPr id="16" name="Rectangle 68"/>
          <p:cNvSpPr/>
          <p:nvPr>
            <p:custDataLst>
              <p:tags r:id="rId13"/>
            </p:custDataLst>
          </p:nvPr>
        </p:nvSpPr>
        <p:spPr bwMode="auto">
          <a:xfrm>
            <a:off x="3875088" y="6000750"/>
            <a:ext cx="539750"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en-US" sz="1200">
                <a:solidFill>
                  <a:schemeClr val="tx1"/>
                </a:solidFill>
                <a:latin typeface="Arial" charset="0"/>
                <a:cs typeface="Arial" charset="0"/>
              </a:rPr>
              <a:t>Cement</a:t>
            </a:r>
            <a:endParaRPr lang="en-US" sz="1200">
              <a:solidFill>
                <a:schemeClr val="tx1"/>
              </a:solidFill>
              <a:latin typeface="Arial" charset="0"/>
              <a:cs typeface="Arial" charset="0"/>
              <a:sym typeface="Arial" charset="0"/>
            </a:endParaRPr>
          </a:p>
        </p:txBody>
      </p:sp>
      <p:sp>
        <p:nvSpPr>
          <p:cNvPr id="17" name="Rectangle 53"/>
          <p:cNvSpPr/>
          <p:nvPr>
            <p:custDataLst>
              <p:tags r:id="rId14"/>
            </p:custDataLst>
          </p:nvPr>
        </p:nvSpPr>
        <p:spPr bwMode="auto">
          <a:xfrm>
            <a:off x="3862388" y="4910138"/>
            <a:ext cx="552450"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en-US" sz="1200">
                <a:solidFill>
                  <a:schemeClr val="tx1"/>
                </a:solidFill>
                <a:latin typeface="Arial" charset="0"/>
                <a:cs typeface="Arial" charset="0"/>
              </a:rPr>
              <a:t>Iron</a:t>
            </a:r>
            <a:endParaRPr lang="en-US" sz="1200">
              <a:solidFill>
                <a:schemeClr val="tx1"/>
              </a:solidFill>
              <a:latin typeface="Arial" charset="0"/>
              <a:cs typeface="Arial" charset="0"/>
              <a:sym typeface="Arial" charset="0"/>
            </a:endParaRPr>
          </a:p>
        </p:txBody>
      </p:sp>
      <p:sp>
        <p:nvSpPr>
          <p:cNvPr id="18" name="Rectangle 52"/>
          <p:cNvSpPr/>
          <p:nvPr>
            <p:custDataLst>
              <p:tags r:id="rId15"/>
            </p:custDataLst>
          </p:nvPr>
        </p:nvSpPr>
        <p:spPr bwMode="auto">
          <a:xfrm>
            <a:off x="3460179" y="3757613"/>
            <a:ext cx="10398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en-US" sz="1200" dirty="0">
                <a:solidFill>
                  <a:schemeClr val="tx1"/>
                </a:solidFill>
                <a:latin typeface="Arial" charset="0"/>
                <a:cs typeface="Arial" charset="0"/>
              </a:rPr>
              <a:t>Copper und nickel</a:t>
            </a:r>
            <a:endParaRPr lang="en-US" sz="1200" dirty="0">
              <a:solidFill>
                <a:schemeClr val="tx1"/>
              </a:solidFill>
              <a:latin typeface="Arial" charset="0"/>
              <a:cs typeface="Arial" charset="0"/>
              <a:sym typeface="Arial" charset="0"/>
            </a:endParaRPr>
          </a:p>
        </p:txBody>
      </p:sp>
      <p:sp>
        <p:nvSpPr>
          <p:cNvPr id="19" name="Rectangle 58"/>
          <p:cNvSpPr/>
          <p:nvPr>
            <p:custDataLst>
              <p:tags r:id="rId16"/>
            </p:custDataLst>
          </p:nvPr>
        </p:nvSpPr>
        <p:spPr bwMode="auto">
          <a:xfrm>
            <a:off x="3911600" y="3048000"/>
            <a:ext cx="503238"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en-US" sz="1200">
                <a:solidFill>
                  <a:schemeClr val="tx1"/>
                </a:solidFill>
                <a:latin typeface="Arial" charset="0"/>
                <a:cs typeface="Arial" charset="0"/>
              </a:rPr>
              <a:t>Gold</a:t>
            </a:r>
            <a:endParaRPr lang="en-US" sz="1200">
              <a:solidFill>
                <a:schemeClr val="tx1"/>
              </a:solidFill>
              <a:latin typeface="Arial" charset="0"/>
              <a:cs typeface="Arial" charset="0"/>
              <a:sym typeface="Arial" charset="0"/>
            </a:endParaRPr>
          </a:p>
        </p:txBody>
      </p:sp>
      <p:sp>
        <p:nvSpPr>
          <p:cNvPr id="20" name="Rectangle 61"/>
          <p:cNvSpPr/>
          <p:nvPr>
            <p:custDataLst>
              <p:tags r:id="rId17"/>
            </p:custDataLst>
          </p:nvPr>
        </p:nvSpPr>
        <p:spPr bwMode="auto">
          <a:xfrm>
            <a:off x="3663950" y="2624138"/>
            <a:ext cx="750888"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en-US" sz="1200">
                <a:solidFill>
                  <a:schemeClr val="tx1"/>
                </a:solidFill>
                <a:latin typeface="Arial" charset="0"/>
                <a:sym typeface="Arial" charset="0"/>
              </a:rPr>
              <a:t>Aluminium</a:t>
            </a:r>
          </a:p>
        </p:txBody>
      </p:sp>
      <p:sp>
        <p:nvSpPr>
          <p:cNvPr id="21" name="Rectangle 54"/>
          <p:cNvSpPr/>
          <p:nvPr>
            <p:custDataLst>
              <p:tags r:id="rId18"/>
            </p:custDataLst>
          </p:nvPr>
        </p:nvSpPr>
        <p:spPr bwMode="auto">
          <a:xfrm>
            <a:off x="3429000" y="2390775"/>
            <a:ext cx="985838"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en-US" sz="1200">
                <a:solidFill>
                  <a:schemeClr val="tx1"/>
                </a:solidFill>
                <a:latin typeface="Arial" charset="0"/>
                <a:cs typeface="Arial" charset="0"/>
              </a:rPr>
              <a:t>Other ores</a:t>
            </a:r>
            <a:r>
              <a:rPr lang="ru-RU" sz="1200" baseline="30000">
                <a:solidFill>
                  <a:schemeClr val="tx1"/>
                </a:solidFill>
                <a:latin typeface="Arial" charset="0"/>
                <a:cs typeface="Arial" charset="0"/>
                <a:sym typeface="Arial" charset="0"/>
              </a:rPr>
              <a:t>1</a:t>
            </a:r>
            <a:endParaRPr lang="en-US" sz="1200" baseline="30000">
              <a:solidFill>
                <a:schemeClr val="tx1"/>
              </a:solidFill>
              <a:latin typeface="Arial" charset="0"/>
              <a:cs typeface="Arial" charset="0"/>
              <a:sym typeface="Arial" charset="0"/>
            </a:endParaRPr>
          </a:p>
        </p:txBody>
      </p:sp>
      <p:sp>
        <p:nvSpPr>
          <p:cNvPr id="22" name="Rectangle 6"/>
          <p:cNvSpPr/>
          <p:nvPr>
            <p:custDataLst>
              <p:tags r:id="rId19"/>
            </p:custDataLst>
          </p:nvPr>
        </p:nvSpPr>
        <p:spPr bwMode="gray">
          <a:xfrm>
            <a:off x="4911725" y="6329363"/>
            <a:ext cx="219075" cy="165100"/>
          </a:xfrm>
          <a:prstGeom prst="rect">
            <a:avLst/>
          </a:prstGeom>
          <a:solidFill>
            <a:srgbClr val="000000"/>
          </a:solid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1A0B8263-F220-48F2-968F-AF71381EA845}" type="datetime'''''''''''''''''''''''''''''''''''''''2''''''%'''''''''''''">
              <a:rPr lang="en-US" sz="1200">
                <a:solidFill>
                  <a:schemeClr val="bg1"/>
                </a:solidFill>
                <a:cs typeface="Arial"/>
              </a:rPr>
              <a:pPr algn="ctr" fontAlgn="auto">
                <a:lnSpc>
                  <a:spcPct val="90000"/>
                </a:lnSpc>
                <a:defRPr/>
              </a:pPr>
              <a:t>2%</a:t>
            </a:fld>
            <a:endParaRPr lang="en-US" sz="1200" dirty="0">
              <a:solidFill>
                <a:schemeClr val="bg1"/>
              </a:solidFill>
              <a:latin typeface="Arial"/>
              <a:cs typeface="Arial"/>
              <a:sym typeface="Arial"/>
            </a:endParaRPr>
          </a:p>
        </p:txBody>
      </p:sp>
      <p:sp>
        <p:nvSpPr>
          <p:cNvPr id="23" name="Rectangle 11"/>
          <p:cNvSpPr/>
          <p:nvPr>
            <p:custDataLst>
              <p:tags r:id="rId20"/>
            </p:custDataLst>
          </p:nvPr>
        </p:nvSpPr>
        <p:spPr bwMode="auto">
          <a:xfrm>
            <a:off x="4870450" y="6000750"/>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r>
              <a:rPr lang="ru-RU" sz="1200" dirty="0">
                <a:solidFill>
                  <a:schemeClr val="tx1"/>
                </a:solidFill>
                <a:cs typeface="Arial"/>
              </a:rPr>
              <a:t>13%</a:t>
            </a:r>
            <a:endParaRPr lang="en-US" sz="1200" dirty="0">
              <a:solidFill>
                <a:schemeClr val="tx1"/>
              </a:solidFill>
              <a:latin typeface="Arial"/>
              <a:cs typeface="Arial"/>
              <a:sym typeface="Arial"/>
            </a:endParaRPr>
          </a:p>
        </p:txBody>
      </p:sp>
      <p:sp>
        <p:nvSpPr>
          <p:cNvPr id="24" name="Rectangle 56"/>
          <p:cNvSpPr/>
          <p:nvPr>
            <p:custDataLst>
              <p:tags r:id="rId21"/>
            </p:custDataLst>
          </p:nvPr>
        </p:nvSpPr>
        <p:spPr bwMode="gray">
          <a:xfrm>
            <a:off x="4870450" y="4910138"/>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r>
              <a:rPr lang="ru-RU" sz="1200" dirty="0">
                <a:solidFill>
                  <a:schemeClr val="bg1"/>
                </a:solidFill>
                <a:cs typeface="Arial"/>
              </a:rPr>
              <a:t>40%</a:t>
            </a:r>
            <a:endParaRPr lang="en-US" sz="1200" dirty="0">
              <a:solidFill>
                <a:schemeClr val="bg1"/>
              </a:solidFill>
              <a:latin typeface="Arial"/>
              <a:cs typeface="Arial"/>
              <a:sym typeface="Arial"/>
            </a:endParaRPr>
          </a:p>
        </p:txBody>
      </p:sp>
      <p:sp>
        <p:nvSpPr>
          <p:cNvPr id="25" name="Rectangle 57"/>
          <p:cNvSpPr/>
          <p:nvPr>
            <p:custDataLst>
              <p:tags r:id="rId22"/>
            </p:custDataLst>
          </p:nvPr>
        </p:nvSpPr>
        <p:spPr bwMode="gray">
          <a:xfrm>
            <a:off x="4870450" y="3757613"/>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23DCFE13-5FC7-4E9F-B41A-C7A27B827D0D}" type="datetime'''1''''''''''''7''''''%'''''''''''''''''''''''''''">
              <a:rPr lang="en-US" sz="1200">
                <a:solidFill>
                  <a:schemeClr val="bg1"/>
                </a:solidFill>
                <a:cs typeface="Arial"/>
              </a:rPr>
              <a:pPr algn="ctr" fontAlgn="auto">
                <a:lnSpc>
                  <a:spcPct val="90000"/>
                </a:lnSpc>
                <a:defRPr/>
              </a:pPr>
              <a:t>17%</a:t>
            </a:fld>
            <a:endParaRPr lang="en-US" sz="1200" dirty="0">
              <a:solidFill>
                <a:schemeClr val="bg1"/>
              </a:solidFill>
              <a:latin typeface="Arial"/>
              <a:cs typeface="Arial"/>
              <a:sym typeface="Arial"/>
            </a:endParaRPr>
          </a:p>
        </p:txBody>
      </p:sp>
      <p:sp>
        <p:nvSpPr>
          <p:cNvPr id="26" name="Rectangle 9"/>
          <p:cNvSpPr/>
          <p:nvPr>
            <p:custDataLst>
              <p:tags r:id="rId23"/>
            </p:custDataLst>
          </p:nvPr>
        </p:nvSpPr>
        <p:spPr bwMode="auto">
          <a:xfrm>
            <a:off x="4870450" y="3048000"/>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95A369A9-E0CB-4837-BBF6-97C23E8806D9}" type="datetime'17''''''''''''%'''''''''''''''''''''''''''''''''''''">
              <a:rPr lang="en-US" sz="1200">
                <a:solidFill>
                  <a:schemeClr val="tx1"/>
                </a:solidFill>
                <a:cs typeface="Arial"/>
              </a:rPr>
              <a:pPr algn="ctr" fontAlgn="auto">
                <a:lnSpc>
                  <a:spcPct val="90000"/>
                </a:lnSpc>
                <a:defRPr/>
              </a:pPr>
              <a:t>17%</a:t>
            </a:fld>
            <a:endParaRPr lang="en-US" sz="1200" dirty="0">
              <a:solidFill>
                <a:schemeClr val="tx1"/>
              </a:solidFill>
              <a:latin typeface="Arial"/>
              <a:cs typeface="Arial"/>
              <a:sym typeface="Arial"/>
            </a:endParaRPr>
          </a:p>
        </p:txBody>
      </p:sp>
      <p:sp>
        <p:nvSpPr>
          <p:cNvPr id="27" name="Rectangle 123"/>
          <p:cNvSpPr/>
          <p:nvPr>
            <p:custDataLst>
              <p:tags r:id="rId24"/>
            </p:custDataLst>
          </p:nvPr>
        </p:nvSpPr>
        <p:spPr bwMode="gray">
          <a:xfrm>
            <a:off x="4911725" y="2624138"/>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73715E61-67AF-4633-BA2A-2484876E9899}" type="datetime'''''''3''''''''''''%'''''''''''''''''''''''">
              <a:rPr lang="en-US" sz="1200">
                <a:solidFill>
                  <a:schemeClr val="bg1"/>
                </a:solidFill>
                <a:cs typeface="Arial"/>
              </a:rPr>
              <a:pPr algn="ctr" fontAlgn="auto">
                <a:lnSpc>
                  <a:spcPct val="90000"/>
                </a:lnSpc>
                <a:defRPr/>
              </a:pPr>
              <a:t>3%</a:t>
            </a:fld>
            <a:endParaRPr lang="en-US" sz="1200" dirty="0">
              <a:solidFill>
                <a:schemeClr val="bg1"/>
              </a:solidFill>
              <a:latin typeface="Arial"/>
              <a:cs typeface="Arial"/>
              <a:sym typeface="Arial"/>
            </a:endParaRPr>
          </a:p>
        </p:txBody>
      </p:sp>
      <p:sp>
        <p:nvSpPr>
          <p:cNvPr id="28" name="Oval 75"/>
          <p:cNvSpPr>
            <a:spLocks noChangeAspect="1"/>
          </p:cNvSpPr>
          <p:nvPr>
            <p:custDataLst>
              <p:tags r:id="rId25"/>
            </p:custDataLst>
          </p:nvPr>
        </p:nvSpPr>
        <p:spPr>
          <a:xfrm>
            <a:off x="1042988" y="3681413"/>
            <a:ext cx="295275" cy="295275"/>
          </a:xfrm>
          <a:prstGeom prst="ellipse">
            <a:avLst/>
          </a:prstGeom>
          <a:solidFill>
            <a:schemeClr val="bg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r>
              <a:rPr lang="ru-RU" sz="1400" b="1" dirty="0">
                <a:solidFill>
                  <a:schemeClr val="tx1"/>
                </a:solidFill>
                <a:latin typeface="Arial" pitchFamily="34" charset="0"/>
                <a:cs typeface="Arial" pitchFamily="34" charset="0"/>
              </a:rPr>
              <a:t>2</a:t>
            </a:r>
            <a:endParaRPr lang="en-US" sz="1400" b="1" dirty="0">
              <a:solidFill>
                <a:schemeClr val="tx1"/>
              </a:solidFill>
              <a:latin typeface="Arial" pitchFamily="34" charset="0"/>
              <a:cs typeface="Arial" pitchFamily="34" charset="0"/>
            </a:endParaRPr>
          </a:p>
        </p:txBody>
      </p:sp>
      <p:sp>
        <p:nvSpPr>
          <p:cNvPr id="29" name="Oval 76"/>
          <p:cNvSpPr>
            <a:spLocks noChangeAspect="1"/>
          </p:cNvSpPr>
          <p:nvPr>
            <p:custDataLst>
              <p:tags r:id="rId26"/>
            </p:custDataLst>
          </p:nvPr>
        </p:nvSpPr>
        <p:spPr>
          <a:xfrm>
            <a:off x="1042988" y="5121275"/>
            <a:ext cx="295275" cy="295275"/>
          </a:xfrm>
          <a:prstGeom prst="ellipse">
            <a:avLst/>
          </a:prstGeom>
          <a:solidFill>
            <a:schemeClr val="bg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r>
              <a:rPr lang="ru-RU" sz="1400" b="1" dirty="0">
                <a:solidFill>
                  <a:schemeClr val="tx1"/>
                </a:solidFill>
                <a:latin typeface="Arial" pitchFamily="34" charset="0"/>
                <a:cs typeface="Arial" pitchFamily="34" charset="0"/>
              </a:rPr>
              <a:t>3</a:t>
            </a:r>
            <a:endParaRPr lang="en-US" sz="1400" b="1" dirty="0">
              <a:solidFill>
                <a:schemeClr val="tx1"/>
              </a:solidFill>
              <a:latin typeface="Arial" pitchFamily="34" charset="0"/>
              <a:cs typeface="Arial" pitchFamily="34" charset="0"/>
            </a:endParaRPr>
          </a:p>
        </p:txBody>
      </p:sp>
      <p:cxnSp>
        <p:nvCxnSpPr>
          <p:cNvPr id="30" name="Elbow Connector 35"/>
          <p:cNvCxnSpPr/>
          <p:nvPr>
            <p:custDataLst>
              <p:tags r:id="rId27"/>
            </p:custDataLst>
          </p:nvPr>
        </p:nvCxnSpPr>
        <p:spPr>
          <a:xfrm>
            <a:off x="868363" y="2928938"/>
            <a:ext cx="163512" cy="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5"/>
          <p:cNvCxnSpPr/>
          <p:nvPr>
            <p:custDataLst>
              <p:tags r:id="rId28"/>
            </p:custDataLst>
          </p:nvPr>
        </p:nvCxnSpPr>
        <p:spPr>
          <a:xfrm>
            <a:off x="868363" y="4365625"/>
            <a:ext cx="163512" cy="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5"/>
          <p:cNvCxnSpPr/>
          <p:nvPr>
            <p:custDataLst>
              <p:tags r:id="rId29"/>
            </p:custDataLst>
          </p:nvPr>
        </p:nvCxnSpPr>
        <p:spPr>
          <a:xfrm>
            <a:off x="868363" y="5805488"/>
            <a:ext cx="163512" cy="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84"/>
          <p:cNvCxnSpPr/>
          <p:nvPr>
            <p:custDataLst>
              <p:tags r:id="rId30"/>
            </p:custDataLst>
          </p:nvPr>
        </p:nvCxnSpPr>
        <p:spPr>
          <a:xfrm flipH="1" flipV="1">
            <a:off x="3875088" y="6237288"/>
            <a:ext cx="601662"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85"/>
          <p:cNvCxnSpPr/>
          <p:nvPr>
            <p:custDataLst>
              <p:tags r:id="rId31"/>
            </p:custDataLst>
          </p:nvPr>
        </p:nvCxnSpPr>
        <p:spPr>
          <a:xfrm flipH="1">
            <a:off x="1190625" y="3597275"/>
            <a:ext cx="1941513"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87"/>
          <p:cNvCxnSpPr/>
          <p:nvPr>
            <p:custDataLst>
              <p:tags r:id="rId32"/>
            </p:custDataLst>
          </p:nvPr>
        </p:nvCxnSpPr>
        <p:spPr>
          <a:xfrm flipH="1">
            <a:off x="1190625" y="5026025"/>
            <a:ext cx="1941513"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88"/>
          <p:cNvCxnSpPr/>
          <p:nvPr>
            <p:custDataLst>
              <p:tags r:id="rId33"/>
            </p:custDataLst>
          </p:nvPr>
        </p:nvCxnSpPr>
        <p:spPr>
          <a:xfrm flipH="1" flipV="1">
            <a:off x="3132138" y="5026025"/>
            <a:ext cx="742950" cy="1211263"/>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97"/>
          <p:cNvCxnSpPr/>
          <p:nvPr>
            <p:custDataLst>
              <p:tags r:id="rId34"/>
            </p:custDataLst>
          </p:nvPr>
        </p:nvCxnSpPr>
        <p:spPr>
          <a:xfrm flipH="1" flipV="1">
            <a:off x="3132138" y="3598863"/>
            <a:ext cx="790575" cy="2170112"/>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100"/>
          <p:cNvCxnSpPr/>
          <p:nvPr>
            <p:custDataLst>
              <p:tags r:id="rId35"/>
            </p:custDataLst>
          </p:nvPr>
        </p:nvCxnSpPr>
        <p:spPr>
          <a:xfrm flipH="1">
            <a:off x="1190625" y="6453188"/>
            <a:ext cx="3021013"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101"/>
          <p:cNvCxnSpPr/>
          <p:nvPr>
            <p:custDataLst>
              <p:tags r:id="rId36"/>
            </p:custDataLst>
          </p:nvPr>
        </p:nvCxnSpPr>
        <p:spPr>
          <a:xfrm flipH="1">
            <a:off x="1190625" y="2168525"/>
            <a:ext cx="3373438"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Isosceles Triangle 131"/>
          <p:cNvSpPr/>
          <p:nvPr>
            <p:custDataLst>
              <p:tags r:id="rId37"/>
            </p:custDataLst>
          </p:nvPr>
        </p:nvSpPr>
        <p:spPr>
          <a:xfrm rot="16200000">
            <a:off x="4961732" y="4895056"/>
            <a:ext cx="1493838" cy="111125"/>
          </a:xfrm>
          <a:prstGeom prst="triangle">
            <a:avLst/>
          </a:prstGeom>
          <a:solidFill>
            <a:schemeClr val="bg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endParaRPr lang="en-US" sz="1600" dirty="0">
              <a:solidFill>
                <a:schemeClr val="bg1"/>
              </a:solidFill>
              <a:latin typeface="Arial"/>
              <a:cs typeface="Arial"/>
              <a:sym typeface="Arial"/>
            </a:endParaRPr>
          </a:p>
        </p:txBody>
      </p:sp>
      <p:sp>
        <p:nvSpPr>
          <p:cNvPr id="33184" name="Text Placeholder 2"/>
          <p:cNvSpPr txBox="1">
            <a:spLocks/>
          </p:cNvSpPr>
          <p:nvPr>
            <p:custDataLst>
              <p:tags r:id="rId38"/>
            </p:custDataLst>
          </p:nvPr>
        </p:nvSpPr>
        <p:spPr bwMode="auto">
          <a:xfrm>
            <a:off x="5876925" y="6086475"/>
            <a:ext cx="2763838" cy="366713"/>
          </a:xfrm>
          <a:prstGeom prst="rect">
            <a:avLst/>
          </a:prstGeom>
          <a:noFill/>
          <a:ln w="9525">
            <a:noFill/>
            <a:miter lim="800000"/>
            <a:headEnd/>
            <a:tailEnd/>
          </a:ln>
        </p:spPr>
        <p:txBody>
          <a:bodyPr anchor="ctr"/>
          <a:lstStyle/>
          <a:p>
            <a:pPr marL="128588" indent="-128588">
              <a:lnSpc>
                <a:spcPct val="85000"/>
              </a:lnSpc>
              <a:spcAft>
                <a:spcPts val="600"/>
              </a:spcAft>
              <a:buFont typeface="Arial" charset="0"/>
              <a:buChar char="•"/>
            </a:pPr>
            <a:r>
              <a:rPr lang="en-US" sz="1400">
                <a:latin typeface="Calibri" pitchFamily="34" charset="0"/>
              </a:rPr>
              <a:t>NLMK Group consumes ~</a:t>
            </a:r>
            <a:r>
              <a:rPr lang="ru-RU" sz="1400">
                <a:latin typeface="Calibri" pitchFamily="34" charset="0"/>
              </a:rPr>
              <a:t>9% </a:t>
            </a:r>
            <a:r>
              <a:rPr lang="en-US" sz="1400">
                <a:latin typeface="Calibri" pitchFamily="34" charset="0"/>
              </a:rPr>
              <a:t>of grinding balls in the RF market</a:t>
            </a:r>
          </a:p>
        </p:txBody>
      </p:sp>
      <p:graphicFrame>
        <p:nvGraphicFramePr>
          <p:cNvPr id="33147" name="Object 2427"/>
          <p:cNvGraphicFramePr>
            <a:graphicFrameLocks/>
          </p:cNvGraphicFramePr>
          <p:nvPr>
            <p:custDataLst>
              <p:tags r:id="rId39"/>
            </p:custDataLst>
          </p:nvPr>
        </p:nvGraphicFramePr>
        <p:xfrm>
          <a:off x="5427663" y="4113213"/>
          <a:ext cx="1943100" cy="1800225"/>
        </p:xfrm>
        <a:graphic>
          <a:graphicData uri="http://schemas.openxmlformats.org/presentationml/2006/ole">
            <mc:AlternateContent xmlns:mc="http://schemas.openxmlformats.org/markup-compatibility/2006">
              <mc:Choice xmlns:v="urn:schemas-microsoft-com:vml" Requires="v">
                <p:oleObj spid="_x0000_s33198" name="Chart" r:id="rId60" imgW="1943100" imgH="1800225" progId="MSGraph.Chart.8">
                  <p:embed followColorScheme="full"/>
                </p:oleObj>
              </mc:Choice>
              <mc:Fallback>
                <p:oleObj name="Chart" r:id="rId60" imgW="1943100" imgH="1800225" progId="MSGraph.Chart.8">
                  <p:embed followColorScheme="full"/>
                  <p:pic>
                    <p:nvPicPr>
                      <p:cNvPr id="0" name="Picture 2427"/>
                      <p:cNvPicPr>
                        <a:picLocks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27663" y="4113213"/>
                        <a:ext cx="1943100" cy="180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83"/>
          <p:cNvSpPr/>
          <p:nvPr>
            <p:custDataLst>
              <p:tags r:id="rId40"/>
            </p:custDataLst>
          </p:nvPr>
        </p:nvSpPr>
        <p:spPr bwMode="auto">
          <a:xfrm>
            <a:off x="6996113" y="5459413"/>
            <a:ext cx="1108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latin typeface="Arial" charset="0"/>
                <a:cs typeface="Arial" charset="0"/>
              </a:rPr>
              <a:t>Metalloinvest</a:t>
            </a:r>
            <a:endParaRPr lang="en-US" sz="1200">
              <a:solidFill>
                <a:schemeClr val="tx1"/>
              </a:solidFill>
              <a:latin typeface="Arial" charset="0"/>
              <a:cs typeface="Arial" charset="0"/>
              <a:sym typeface="Arial" charset="0"/>
            </a:endParaRPr>
          </a:p>
        </p:txBody>
      </p:sp>
      <p:sp>
        <p:nvSpPr>
          <p:cNvPr id="44" name="Rectangle 78"/>
          <p:cNvSpPr/>
          <p:nvPr>
            <p:custDataLst>
              <p:tags r:id="rId41"/>
            </p:custDataLst>
          </p:nvPr>
        </p:nvSpPr>
        <p:spPr bwMode="auto">
          <a:xfrm>
            <a:off x="6996113" y="5102225"/>
            <a:ext cx="1011237"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b="1">
                <a:solidFill>
                  <a:schemeClr val="tx1"/>
                </a:solidFill>
                <a:latin typeface="Arial" charset="0"/>
                <a:cs typeface="Arial" charset="0"/>
              </a:rPr>
              <a:t>NLMK Group</a:t>
            </a:r>
            <a:endParaRPr lang="en-US" sz="1200" b="1">
              <a:solidFill>
                <a:schemeClr val="tx1"/>
              </a:solidFill>
              <a:latin typeface="Arial" charset="0"/>
              <a:cs typeface="Arial" charset="0"/>
              <a:sym typeface="Arial" charset="0"/>
            </a:endParaRPr>
          </a:p>
        </p:txBody>
      </p:sp>
      <p:sp>
        <p:nvSpPr>
          <p:cNvPr id="45" name="Rectangle 89"/>
          <p:cNvSpPr/>
          <p:nvPr>
            <p:custDataLst>
              <p:tags r:id="rId42"/>
            </p:custDataLst>
          </p:nvPr>
        </p:nvSpPr>
        <p:spPr bwMode="auto">
          <a:xfrm>
            <a:off x="6996113" y="4373563"/>
            <a:ext cx="11842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latin typeface="Arial" charset="0"/>
                <a:cs typeface="Arial" charset="0"/>
              </a:rPr>
              <a:t>Other (iron)</a:t>
            </a:r>
            <a:endParaRPr lang="en-US" sz="1200">
              <a:solidFill>
                <a:schemeClr val="tx1"/>
              </a:solidFill>
              <a:latin typeface="Arial" charset="0"/>
              <a:cs typeface="Arial" charset="0"/>
              <a:sym typeface="Arial" charset="0"/>
            </a:endParaRPr>
          </a:p>
        </p:txBody>
      </p:sp>
      <p:sp>
        <p:nvSpPr>
          <p:cNvPr id="46" name="Rectangle 90"/>
          <p:cNvSpPr/>
          <p:nvPr>
            <p:custDataLst>
              <p:tags r:id="rId43"/>
            </p:custDataLst>
          </p:nvPr>
        </p:nvSpPr>
        <p:spPr bwMode="gray">
          <a:xfrm>
            <a:off x="6238875" y="5459413"/>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8DB2D99F-A644-4217-B3E2-2CD428408E5C}" type="datetime'''''''''''''1''''4%'''''">
              <a:rPr lang="en-US" sz="1200">
                <a:solidFill>
                  <a:schemeClr val="bg1"/>
                </a:solidFill>
                <a:cs typeface="Arial"/>
              </a:rPr>
              <a:pPr algn="ctr" fontAlgn="auto">
                <a:lnSpc>
                  <a:spcPct val="90000"/>
                </a:lnSpc>
                <a:defRPr/>
              </a:pPr>
              <a:t>14%</a:t>
            </a:fld>
            <a:endParaRPr lang="en-US" sz="1200" dirty="0">
              <a:solidFill>
                <a:schemeClr val="bg1"/>
              </a:solidFill>
              <a:latin typeface="Arial"/>
              <a:cs typeface="Arial"/>
              <a:sym typeface="Arial"/>
            </a:endParaRPr>
          </a:p>
        </p:txBody>
      </p:sp>
      <p:sp>
        <p:nvSpPr>
          <p:cNvPr id="47" name="Rectangle 12"/>
          <p:cNvSpPr/>
          <p:nvPr>
            <p:custDataLst>
              <p:tags r:id="rId44"/>
            </p:custDataLst>
          </p:nvPr>
        </p:nvSpPr>
        <p:spPr bwMode="gray">
          <a:xfrm>
            <a:off x="6280150" y="5102225"/>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r>
              <a:rPr lang="ru-RU" sz="1200" b="1" dirty="0">
                <a:solidFill>
                  <a:schemeClr val="bg1"/>
                </a:solidFill>
                <a:cs typeface="Arial"/>
              </a:rPr>
              <a:t>10%</a:t>
            </a:r>
            <a:endParaRPr lang="en-US" sz="1200" b="1" dirty="0">
              <a:solidFill>
                <a:schemeClr val="bg1"/>
              </a:solidFill>
              <a:latin typeface="Arial"/>
              <a:cs typeface="Arial"/>
              <a:sym typeface="Arial"/>
            </a:endParaRPr>
          </a:p>
        </p:txBody>
      </p:sp>
      <p:sp>
        <p:nvSpPr>
          <p:cNvPr id="48" name="Rectangle 19"/>
          <p:cNvSpPr/>
          <p:nvPr>
            <p:custDataLst>
              <p:tags r:id="rId45"/>
            </p:custDataLst>
          </p:nvPr>
        </p:nvSpPr>
        <p:spPr bwMode="auto">
          <a:xfrm>
            <a:off x="6238875" y="4373563"/>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84DFCBB9-EDE9-4B2B-9499-C728262795ED}" type="datetime'''''''''''''''''''''''16''%'''''''''''''''''''''''''">
              <a:rPr lang="en-US" sz="1200">
                <a:solidFill>
                  <a:schemeClr val="tx1"/>
                </a:solidFill>
                <a:cs typeface="Arial"/>
              </a:rPr>
              <a:pPr algn="ctr" fontAlgn="auto">
                <a:lnSpc>
                  <a:spcPct val="90000"/>
                </a:lnSpc>
                <a:defRPr/>
              </a:pPr>
              <a:t>16%</a:t>
            </a:fld>
            <a:endParaRPr lang="en-US" sz="1200" dirty="0">
              <a:solidFill>
                <a:schemeClr val="tx1"/>
              </a:solidFill>
              <a:latin typeface="Arial"/>
              <a:cs typeface="Arial"/>
              <a:sym typeface="Arial"/>
            </a:endParaRPr>
          </a:p>
        </p:txBody>
      </p:sp>
      <p:sp>
        <p:nvSpPr>
          <p:cNvPr id="49" name="Rectangle 15"/>
          <p:cNvSpPr/>
          <p:nvPr>
            <p:custDataLst>
              <p:tags r:id="rId46"/>
            </p:custDataLst>
          </p:nvPr>
        </p:nvSpPr>
        <p:spPr bwMode="auto">
          <a:xfrm>
            <a:off x="6996113" y="4660900"/>
            <a:ext cx="4984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latin typeface="Arial" charset="0"/>
                <a:cs typeface="Arial" charset="0"/>
              </a:rPr>
              <a:t>EVRAZ</a:t>
            </a:r>
            <a:endParaRPr lang="en-US" sz="1200">
              <a:solidFill>
                <a:schemeClr val="tx1"/>
              </a:solidFill>
              <a:latin typeface="Arial" charset="0"/>
              <a:cs typeface="Arial" charset="0"/>
              <a:sym typeface="Arial" charset="0"/>
            </a:endParaRPr>
          </a:p>
        </p:txBody>
      </p:sp>
      <p:sp>
        <p:nvSpPr>
          <p:cNvPr id="50" name="Rectangle 16"/>
          <p:cNvSpPr/>
          <p:nvPr>
            <p:custDataLst>
              <p:tags r:id="rId47"/>
            </p:custDataLst>
          </p:nvPr>
        </p:nvSpPr>
        <p:spPr bwMode="auto">
          <a:xfrm>
            <a:off x="6996113" y="4876800"/>
            <a:ext cx="8413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latin typeface="Arial" charset="0"/>
                <a:cs typeface="Arial" charset="0"/>
              </a:rPr>
              <a:t>Severstal</a:t>
            </a:r>
            <a:endParaRPr lang="en-US" sz="1200">
              <a:solidFill>
                <a:schemeClr val="tx1"/>
              </a:solidFill>
              <a:latin typeface="Arial" charset="0"/>
              <a:cs typeface="Arial" charset="0"/>
              <a:sym typeface="Arial" charset="0"/>
            </a:endParaRPr>
          </a:p>
        </p:txBody>
      </p:sp>
      <p:sp>
        <p:nvSpPr>
          <p:cNvPr id="51" name="Rectangle 22"/>
          <p:cNvSpPr/>
          <p:nvPr>
            <p:custDataLst>
              <p:tags r:id="rId48"/>
            </p:custDataLst>
          </p:nvPr>
        </p:nvSpPr>
        <p:spPr bwMode="gray">
          <a:xfrm>
            <a:off x="6280150" y="4854575"/>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711C2C05-52AE-45E2-84A0-D5D826A36D23}" type="datetime'''''''''''''''''''''''''''''''''''''''''''''''7''''%'''''''">
              <a:rPr lang="en-US" sz="1200">
                <a:solidFill>
                  <a:schemeClr val="bg1"/>
                </a:solidFill>
                <a:cs typeface="Arial"/>
              </a:rPr>
              <a:pPr algn="ctr" fontAlgn="auto">
                <a:lnSpc>
                  <a:spcPct val="90000"/>
                </a:lnSpc>
                <a:defRPr/>
              </a:pPr>
              <a:t>7%</a:t>
            </a:fld>
            <a:endParaRPr lang="en-US" sz="1200" dirty="0">
              <a:solidFill>
                <a:schemeClr val="bg1"/>
              </a:solidFill>
              <a:latin typeface="Arial"/>
              <a:cs typeface="Arial"/>
              <a:sym typeface="Arial"/>
            </a:endParaRPr>
          </a:p>
        </p:txBody>
      </p:sp>
      <p:sp>
        <p:nvSpPr>
          <p:cNvPr id="52" name="Rectangle 25"/>
          <p:cNvSpPr/>
          <p:nvPr>
            <p:custDataLst>
              <p:tags r:id="rId49"/>
            </p:custDataLst>
          </p:nvPr>
        </p:nvSpPr>
        <p:spPr bwMode="auto">
          <a:xfrm>
            <a:off x="6280150" y="4683125"/>
            <a:ext cx="219075" cy="165100"/>
          </a:xfrm>
          <a:prstGeom prst="rect">
            <a:avLst/>
          </a:prstGeom>
          <a:solidFill>
            <a:srgbClr val="ADABA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209587C2-64DD-44E5-B634-47CDDC03200A}" type="datetime'''''4''''''''''''''''''''''%'''''">
              <a:rPr lang="en-US" sz="1200">
                <a:solidFill>
                  <a:schemeClr val="tx1"/>
                </a:solidFill>
                <a:cs typeface="Arial"/>
              </a:rPr>
              <a:pPr algn="ctr" fontAlgn="auto">
                <a:lnSpc>
                  <a:spcPct val="90000"/>
                </a:lnSpc>
                <a:defRPr/>
              </a:pPr>
              <a:t>4%</a:t>
            </a:fld>
            <a:endParaRPr lang="en-US" sz="1200" dirty="0">
              <a:solidFill>
                <a:schemeClr val="tx1"/>
              </a:solidFill>
              <a:latin typeface="Arial"/>
              <a:cs typeface="Arial"/>
              <a:sym typeface="Arial"/>
            </a:endParaRPr>
          </a:p>
        </p:txBody>
      </p:sp>
      <p:graphicFrame>
        <p:nvGraphicFramePr>
          <p:cNvPr id="33148" name="Object 2428"/>
          <p:cNvGraphicFramePr>
            <a:graphicFrameLocks/>
          </p:cNvGraphicFramePr>
          <p:nvPr>
            <p:custDataLst>
              <p:tags r:id="rId50"/>
            </p:custDataLst>
          </p:nvPr>
        </p:nvGraphicFramePr>
        <p:xfrm>
          <a:off x="5427663" y="3400425"/>
          <a:ext cx="1943100" cy="914400"/>
        </p:xfrm>
        <a:graphic>
          <a:graphicData uri="http://schemas.openxmlformats.org/presentationml/2006/ole">
            <mc:AlternateContent xmlns:mc="http://schemas.openxmlformats.org/markup-compatibility/2006">
              <mc:Choice xmlns:v="urn:schemas-microsoft-com:vml" Requires="v">
                <p:oleObj spid="_x0000_s33199" name="Chart" r:id="rId62" imgW="1943100" imgH="914400" progId="MSGraph.Chart.8">
                  <p:embed followColorScheme="full"/>
                </p:oleObj>
              </mc:Choice>
              <mc:Fallback>
                <p:oleObj name="Chart" r:id="rId62" imgW="1943100" imgH="914400" progId="MSGraph.Chart.8">
                  <p:embed followColorScheme="full"/>
                  <p:pic>
                    <p:nvPicPr>
                      <p:cNvPr id="0" name="Picture 2428"/>
                      <p:cNvPicPr>
                        <a:picLocks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5427663" y="3400425"/>
                        <a:ext cx="19431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Rectangle 96"/>
          <p:cNvSpPr/>
          <p:nvPr>
            <p:custDataLst>
              <p:tags r:id="rId51"/>
            </p:custDataLst>
          </p:nvPr>
        </p:nvSpPr>
        <p:spPr bwMode="auto">
          <a:xfrm>
            <a:off x="6996113" y="3894138"/>
            <a:ext cx="1403350"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latin typeface="Arial" charset="0"/>
                <a:cs typeface="Arial" charset="0"/>
              </a:rPr>
              <a:t>Norilsk Nickel</a:t>
            </a:r>
            <a:endParaRPr lang="en-US" sz="1200">
              <a:solidFill>
                <a:schemeClr val="tx1"/>
              </a:solidFill>
              <a:latin typeface="Arial" charset="0"/>
              <a:cs typeface="Arial" charset="0"/>
              <a:sym typeface="Arial" charset="0"/>
            </a:endParaRPr>
          </a:p>
        </p:txBody>
      </p:sp>
      <p:sp>
        <p:nvSpPr>
          <p:cNvPr id="55" name="Rectangle 95"/>
          <p:cNvSpPr/>
          <p:nvPr>
            <p:custDataLst>
              <p:tags r:id="rId52"/>
            </p:custDataLst>
          </p:nvPr>
        </p:nvSpPr>
        <p:spPr bwMode="auto">
          <a:xfrm>
            <a:off x="6996113" y="3635375"/>
            <a:ext cx="395287"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latin typeface="Arial" charset="0"/>
                <a:cs typeface="Arial" charset="0"/>
              </a:rPr>
              <a:t>UMMC</a:t>
            </a:r>
            <a:endParaRPr lang="en-US" sz="1200">
              <a:solidFill>
                <a:schemeClr val="tx1"/>
              </a:solidFill>
              <a:latin typeface="Arial" charset="0"/>
              <a:cs typeface="Arial" charset="0"/>
              <a:sym typeface="Arial" charset="0"/>
            </a:endParaRPr>
          </a:p>
        </p:txBody>
      </p:sp>
      <p:sp>
        <p:nvSpPr>
          <p:cNvPr id="56" name="Rectangle 81"/>
          <p:cNvSpPr/>
          <p:nvPr>
            <p:custDataLst>
              <p:tags r:id="rId53"/>
            </p:custDataLst>
          </p:nvPr>
        </p:nvSpPr>
        <p:spPr bwMode="auto">
          <a:xfrm>
            <a:off x="6996113" y="3419475"/>
            <a:ext cx="1689100"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latin typeface="Arial" charset="0"/>
                <a:cs typeface="Arial" charset="0"/>
              </a:rPr>
              <a:t>Other (copper und nickel)</a:t>
            </a:r>
            <a:endParaRPr lang="en-US" sz="1200">
              <a:solidFill>
                <a:schemeClr val="tx1"/>
              </a:solidFill>
              <a:latin typeface="Arial" charset="0"/>
              <a:cs typeface="Arial" charset="0"/>
              <a:sym typeface="Arial" charset="0"/>
            </a:endParaRPr>
          </a:p>
        </p:txBody>
      </p:sp>
      <p:sp>
        <p:nvSpPr>
          <p:cNvPr id="57" name="Rectangle 98"/>
          <p:cNvSpPr/>
          <p:nvPr>
            <p:custDataLst>
              <p:tags r:id="rId54"/>
            </p:custDataLst>
          </p:nvPr>
        </p:nvSpPr>
        <p:spPr bwMode="gray">
          <a:xfrm>
            <a:off x="6280150" y="3894138"/>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19C93E8B-C36B-4431-B1CB-2354FEF6ADDB}" type="datetime'''''''''''''''''9''''''''%'''''''''''''''''''''''''''''''''">
              <a:rPr lang="en-US" sz="1200">
                <a:solidFill>
                  <a:schemeClr val="bg1"/>
                </a:solidFill>
                <a:cs typeface="Arial"/>
              </a:rPr>
              <a:pPr algn="ctr" fontAlgn="auto">
                <a:lnSpc>
                  <a:spcPct val="90000"/>
                </a:lnSpc>
                <a:defRPr/>
              </a:pPr>
              <a:t>9%</a:t>
            </a:fld>
            <a:endParaRPr lang="en-US" sz="1200" dirty="0">
              <a:solidFill>
                <a:schemeClr val="bg1"/>
              </a:solidFill>
              <a:latin typeface="Arial"/>
              <a:cs typeface="Arial"/>
              <a:sym typeface="Arial"/>
            </a:endParaRPr>
          </a:p>
        </p:txBody>
      </p:sp>
      <p:sp>
        <p:nvSpPr>
          <p:cNvPr id="58" name="Rectangle 24"/>
          <p:cNvSpPr/>
          <p:nvPr>
            <p:custDataLst>
              <p:tags r:id="rId55"/>
            </p:custDataLst>
          </p:nvPr>
        </p:nvSpPr>
        <p:spPr bwMode="auto">
          <a:xfrm>
            <a:off x="6280150" y="3451225"/>
            <a:ext cx="219075" cy="165100"/>
          </a:xfrm>
          <a:prstGeom prst="rect">
            <a:avLst/>
          </a:prstGeom>
          <a:solidFill>
            <a:srgbClr val="EFEEEC"/>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42E69815-9122-42DA-84EC-48A11C314CBE}" type="datetime'''''''''''''''''''''''''''2''''''''''''''''''%'''''''''''''">
              <a:rPr lang="en-US" sz="1200">
                <a:solidFill>
                  <a:schemeClr val="tx1"/>
                </a:solidFill>
                <a:cs typeface="Arial"/>
              </a:rPr>
              <a:pPr algn="ctr" fontAlgn="auto">
                <a:lnSpc>
                  <a:spcPct val="90000"/>
                </a:lnSpc>
                <a:defRPr/>
              </a:pPr>
              <a:t>2%</a:t>
            </a:fld>
            <a:endParaRPr lang="en-US" sz="1200" dirty="0">
              <a:solidFill>
                <a:schemeClr val="tx1"/>
              </a:solidFill>
              <a:latin typeface="Arial"/>
              <a:cs typeface="Arial"/>
              <a:sym typeface="Arial"/>
            </a:endParaRPr>
          </a:p>
        </p:txBody>
      </p:sp>
      <p:sp>
        <p:nvSpPr>
          <p:cNvPr id="59" name="Isosceles Triangle 102"/>
          <p:cNvSpPr/>
          <p:nvPr>
            <p:custDataLst>
              <p:tags r:id="rId56"/>
            </p:custDataLst>
          </p:nvPr>
        </p:nvSpPr>
        <p:spPr>
          <a:xfrm rot="16200000">
            <a:off x="5401469" y="3750469"/>
            <a:ext cx="612775" cy="112713"/>
          </a:xfrm>
          <a:prstGeom prst="triangle">
            <a:avLst/>
          </a:prstGeom>
          <a:solidFill>
            <a:schemeClr val="tx2"/>
          </a:solidFill>
          <a:ln w="635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endParaRPr lang="en-US" sz="1600" dirty="0">
              <a:solidFill>
                <a:schemeClr val="bg1"/>
              </a:solidFill>
              <a:latin typeface="Arial"/>
              <a:cs typeface="Arial"/>
              <a:sym typeface="Arial"/>
            </a:endParaRPr>
          </a:p>
        </p:txBody>
      </p:sp>
      <p:sp>
        <p:nvSpPr>
          <p:cNvPr id="33201" name="Rectangle 3"/>
          <p:cNvSpPr>
            <a:spLocks noChangeArrowheads="1"/>
          </p:cNvSpPr>
          <p:nvPr/>
        </p:nvSpPr>
        <p:spPr bwMode="auto">
          <a:xfrm>
            <a:off x="22225" y="96838"/>
            <a:ext cx="9004300" cy="519112"/>
          </a:xfrm>
          <a:prstGeom prst="rect">
            <a:avLst/>
          </a:prstGeom>
          <a:noFill/>
          <a:ln w="9525">
            <a:noFill/>
            <a:miter lim="800000"/>
            <a:headEnd/>
            <a:tailEnd/>
          </a:ln>
        </p:spPr>
        <p:txBody>
          <a:bodyPr wrap="none">
            <a:spAutoFit/>
          </a:bodyPr>
          <a:lstStyle/>
          <a:p>
            <a:pPr algn="ctr"/>
            <a:r>
              <a:rPr lang="en-US" altLang="ru-RU" sz="2800" b="1" u="sng">
                <a:latin typeface="Calibri" pitchFamily="34" charset="0"/>
              </a:rPr>
              <a:t>PATTERN OF CONSUMPTION OF GRINDING BALLS IN THE RF</a:t>
            </a:r>
            <a:endParaRPr lang="ru-RU" altLang="ru-RU" sz="2800" b="1" u="sng">
              <a:latin typeface="Calibri" pitchFamily="34" charset="0"/>
            </a:endParaRPr>
          </a:p>
        </p:txBody>
      </p:sp>
      <p:sp>
        <p:nvSpPr>
          <p:cNvPr id="2" name="Номер слайда 1"/>
          <p:cNvSpPr>
            <a:spLocks noGrp="1"/>
          </p:cNvSpPr>
          <p:nvPr>
            <p:ph type="sldNum" sz="quarter" idx="12"/>
          </p:nvPr>
        </p:nvSpPr>
        <p:spPr/>
        <p:txBody>
          <a:bodyPr/>
          <a:lstStyle/>
          <a:p>
            <a:pPr>
              <a:defRPr/>
            </a:pPr>
            <a:fld id="{C88D6960-7611-434C-A23D-0B477888EC0B}" type="slidenum">
              <a:rPr lang="ru-RU"/>
              <a:pPr>
                <a:defRPr/>
              </a:pPr>
              <a:t>5</a:t>
            </a:fld>
            <a:endParaRPr lang="ru-RU" dirty="0"/>
          </a:p>
        </p:txBody>
      </p:sp>
      <p:sp>
        <p:nvSpPr>
          <p:cNvPr id="3" name="Прямоугольник 2"/>
          <p:cNvSpPr/>
          <p:nvPr/>
        </p:nvSpPr>
        <p:spPr>
          <a:xfrm>
            <a:off x="244475" y="692150"/>
            <a:ext cx="8720013" cy="849313"/>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33204" name="Picture 2487"/>
          <p:cNvPicPr>
            <a:picLocks noChangeAspect="1" noChangeArrowheads="1"/>
          </p:cNvPicPr>
          <p:nvPr/>
        </p:nvPicPr>
        <p:blipFill>
          <a:blip r:embed="rId64"/>
          <a:srcRect/>
          <a:stretch>
            <a:fillRect/>
          </a:stretch>
        </p:blipFill>
        <p:spPr bwMode="auto">
          <a:xfrm>
            <a:off x="107950" y="2127250"/>
            <a:ext cx="809625" cy="425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p:cNvPicPr>
            <a:picLocks noChangeAspect="1" noChangeArrowheads="1"/>
          </p:cNvPicPr>
          <p:nvPr/>
        </p:nvPicPr>
        <p:blipFill>
          <a:blip r:embed="rId2"/>
          <a:srcRect/>
          <a:stretch>
            <a:fillRect/>
          </a:stretch>
        </p:blipFill>
        <p:spPr bwMode="auto">
          <a:xfrm>
            <a:off x="115888" y="657225"/>
            <a:ext cx="8848725" cy="5543550"/>
          </a:xfrm>
          <a:prstGeom prst="rect">
            <a:avLst/>
          </a:prstGeom>
          <a:noFill/>
          <a:ln w="9525">
            <a:noFill/>
            <a:miter lim="800000"/>
            <a:headEnd/>
            <a:tailEnd/>
          </a:ln>
        </p:spPr>
      </p:pic>
      <p:sp>
        <p:nvSpPr>
          <p:cNvPr id="4" name="Номер слайда 3"/>
          <p:cNvSpPr>
            <a:spLocks noGrp="1"/>
          </p:cNvSpPr>
          <p:nvPr>
            <p:ph type="sldNum" sz="quarter" idx="12"/>
          </p:nvPr>
        </p:nvSpPr>
        <p:spPr>
          <a:xfrm>
            <a:off x="6553200" y="6303963"/>
            <a:ext cx="2133600" cy="365125"/>
          </a:xfrm>
        </p:spPr>
        <p:txBody>
          <a:bodyPr/>
          <a:lstStyle/>
          <a:p>
            <a:pPr>
              <a:defRPr/>
            </a:pPr>
            <a:fld id="{05D5A5F5-0F91-4864-A85D-D3D60F813375}" type="slidenum">
              <a:rPr lang="ru-RU"/>
              <a:pPr>
                <a:defRPr/>
              </a:pPr>
              <a:t>6</a:t>
            </a:fld>
            <a:endParaRPr lang="ru-RU" dirty="0"/>
          </a:p>
        </p:txBody>
      </p:sp>
      <p:graphicFrame>
        <p:nvGraphicFramePr>
          <p:cNvPr id="5" name="Group 169"/>
          <p:cNvGraphicFramePr>
            <a:graphicFrameLocks noGrp="1"/>
          </p:cNvGraphicFramePr>
          <p:nvPr/>
        </p:nvGraphicFramePr>
        <p:xfrm>
          <a:off x="7235825" y="3665538"/>
          <a:ext cx="1728788" cy="885825"/>
        </p:xfrm>
        <a:graphic>
          <a:graphicData uri="http://schemas.openxmlformats.org/drawingml/2006/table">
            <a:tbl>
              <a:tblPr/>
              <a:tblGrid>
                <a:gridCol w="1728788"/>
              </a:tblGrid>
              <a:tr h="88582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Times New Roman" pitchFamily="18" charset="0"/>
                          <a:cs typeface="Times New Roman" pitchFamily="18" charset="0"/>
                        </a:rPr>
                        <a:t>Total Cost of Ownership</a:t>
                      </a:r>
                    </a:p>
                    <a:p>
                      <a:pPr marL="0" marR="0" lvl="0" indent="0" algn="ctr" defTabSz="914400" rtl="0" eaLnBrk="1" fontAlgn="ctr"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Times New Roman" pitchFamily="18" charset="0"/>
                          <a:cs typeface="Times New Roman" pitchFamily="18" charset="0"/>
                        </a:rPr>
                        <a:t> of balls</a:t>
                      </a:r>
                      <a:r>
                        <a:rPr kumimoji="0" lang="ru-RU" sz="1100" b="1" i="0" u="none" strike="noStrike" cap="none" normalizeH="0" baseline="0" smtClean="0">
                          <a:ln>
                            <a:noFill/>
                          </a:ln>
                          <a:solidFill>
                            <a:srgbClr val="000000"/>
                          </a:solidFill>
                          <a:effectLst/>
                          <a:latin typeface="Times New Roman" pitchFamily="18" charset="0"/>
                          <a:cs typeface="Times New Roman" pitchFamily="18" charset="0"/>
                        </a:rPr>
                        <a:t> </a:t>
                      </a:r>
                    </a:p>
                  </a:txBody>
                  <a:tcPr marL="9525"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4972" name="Group 156"/>
          <p:cNvGraphicFramePr>
            <a:graphicFrameLocks noGrp="1"/>
          </p:cNvGraphicFramePr>
          <p:nvPr/>
        </p:nvGraphicFramePr>
        <p:xfrm>
          <a:off x="6300788" y="1989138"/>
          <a:ext cx="863600" cy="680085"/>
        </p:xfrm>
        <a:graphic>
          <a:graphicData uri="http://schemas.openxmlformats.org/drawingml/2006/table">
            <a:tbl>
              <a:tblPr/>
              <a:tblGrid>
                <a:gridCol w="863600"/>
              </a:tblGrid>
              <a:tr h="6477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1.2 </a:t>
                      </a:r>
                      <a:r>
                        <a:rPr kumimoji="0" lang="en-US" sz="1100" b="0" i="0" u="none" strike="noStrike" cap="none" normalizeH="0" baseline="0" smtClean="0">
                          <a:ln>
                            <a:noFill/>
                          </a:ln>
                          <a:solidFill>
                            <a:srgbClr val="000000"/>
                          </a:solidFill>
                          <a:effectLst/>
                          <a:latin typeface="Calibri" pitchFamily="34" charset="0"/>
                        </a:rPr>
                        <a:t>Consumption record of balls </a:t>
                      </a:r>
                      <a:r>
                        <a:rPr kumimoji="0" lang="ru-RU" sz="1100" b="0" i="0" u="none" strike="noStrike" cap="none" normalizeH="0" baseline="0" smtClean="0">
                          <a:ln>
                            <a:noFill/>
                          </a:ln>
                          <a:solidFill>
                            <a:srgbClr val="000000"/>
                          </a:solidFill>
                          <a:effectLst/>
                          <a:latin typeface="Calibri" pitchFamily="34" charset="0"/>
                        </a:rPr>
                        <a:t>1%</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76" name="Group 160"/>
          <p:cNvGraphicFramePr>
            <a:graphicFrameLocks noGrp="1"/>
          </p:cNvGraphicFramePr>
          <p:nvPr/>
        </p:nvGraphicFramePr>
        <p:xfrm>
          <a:off x="5508625" y="5537200"/>
          <a:ext cx="609600" cy="344805"/>
        </p:xfrm>
        <a:graphic>
          <a:graphicData uri="http://schemas.openxmlformats.org/drawingml/2006/table">
            <a:tbl>
              <a:tblPr/>
              <a:tblGrid>
                <a:gridCol w="60960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1" i="0" u="none" strike="noStrike" cap="none" normalizeH="0" baseline="0" smtClean="0">
                          <a:ln>
                            <a:noFill/>
                          </a:ln>
                          <a:solidFill>
                            <a:srgbClr val="000000"/>
                          </a:solidFill>
                          <a:effectLst/>
                          <a:latin typeface="Calibri" pitchFamily="34" charset="0"/>
                        </a:rPr>
                        <a:t>2.</a:t>
                      </a:r>
                      <a:r>
                        <a:rPr kumimoji="0" lang="en-US" sz="1100" b="1" i="0" u="none" strike="noStrike" cap="none" normalizeH="0" baseline="0" smtClean="0">
                          <a:ln>
                            <a:noFill/>
                          </a:ln>
                          <a:solidFill>
                            <a:srgbClr val="000000"/>
                          </a:solidFill>
                          <a:effectLst/>
                          <a:latin typeface="Calibri" pitchFamily="34" charset="0"/>
                        </a:rPr>
                        <a:t>Price of balls</a:t>
                      </a:r>
                      <a:r>
                        <a:rPr kumimoji="0" lang="ru-RU" sz="1100" b="1" i="0" u="none" strike="noStrike" cap="none" normalizeH="0" baseline="0" smtClean="0">
                          <a:ln>
                            <a:noFill/>
                          </a:ln>
                          <a:solidFill>
                            <a:srgbClr val="000000"/>
                          </a:solidFill>
                          <a:effectLst/>
                          <a:latin typeface="Calibri" pitchFamily="34" charset="0"/>
                        </a:rPr>
                        <a:t> 41%</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34980" name="Group 164"/>
          <p:cNvGraphicFramePr>
            <a:graphicFrameLocks noGrp="1"/>
          </p:cNvGraphicFramePr>
          <p:nvPr/>
        </p:nvGraphicFramePr>
        <p:xfrm>
          <a:off x="4716463" y="4745038"/>
          <a:ext cx="1219200" cy="190500"/>
        </p:xfrm>
        <a:graphic>
          <a:graphicData uri="http://schemas.openxmlformats.org/drawingml/2006/table">
            <a:tbl>
              <a:tblPr/>
              <a:tblGrid>
                <a:gridCol w="121920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2.2 </a:t>
                      </a:r>
                      <a:r>
                        <a:rPr kumimoji="0" lang="en-US" sz="1100" b="0" i="0" u="none" strike="noStrike" cap="none" normalizeH="0" baseline="0" smtClean="0">
                          <a:ln>
                            <a:noFill/>
                          </a:ln>
                          <a:solidFill>
                            <a:srgbClr val="000000"/>
                          </a:solidFill>
                          <a:effectLst/>
                          <a:latin typeface="Calibri" pitchFamily="34" charset="0"/>
                        </a:rPr>
                        <a:t>Suppliers</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34" name="Group 118"/>
          <p:cNvGraphicFramePr>
            <a:graphicFrameLocks noGrp="1"/>
          </p:cNvGraphicFramePr>
          <p:nvPr/>
        </p:nvGraphicFramePr>
        <p:xfrm>
          <a:off x="4716463" y="1073150"/>
          <a:ext cx="935037" cy="381000"/>
        </p:xfrm>
        <a:graphic>
          <a:graphicData uri="http://schemas.openxmlformats.org/drawingml/2006/table">
            <a:tbl>
              <a:tblPr/>
              <a:tblGrid>
                <a:gridCol w="935037"/>
              </a:tblGrid>
              <a:tr h="3810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ru-RU" sz="1100" b="1" i="0" u="none" strike="noStrike" cap="none" normalizeH="0" baseline="0" smtClean="0">
                          <a:ln>
                            <a:noFill/>
                          </a:ln>
                          <a:solidFill>
                            <a:srgbClr val="000000"/>
                          </a:solidFill>
                          <a:effectLst/>
                          <a:latin typeface="Calibri" pitchFamily="34" charset="0"/>
                        </a:rPr>
                        <a:t>1.</a:t>
                      </a:r>
                      <a:r>
                        <a:rPr kumimoji="0" lang="en-US" sz="1100" b="1" i="0" u="none" strike="noStrike" cap="none" normalizeH="0" baseline="0" smtClean="0">
                          <a:ln>
                            <a:noFill/>
                          </a:ln>
                          <a:solidFill>
                            <a:srgbClr val="000000"/>
                          </a:solidFill>
                          <a:effectLst/>
                          <a:latin typeface="Calibri" pitchFamily="34" charset="0"/>
                        </a:rPr>
                        <a:t>Consumption of balls</a:t>
                      </a:r>
                      <a:r>
                        <a:rPr kumimoji="0" lang="ru-RU" sz="1100" b="1" i="0" u="none" strike="noStrike" cap="none" normalizeH="0" baseline="0" smtClean="0">
                          <a:ln>
                            <a:noFill/>
                          </a:ln>
                          <a:solidFill>
                            <a:srgbClr val="000000"/>
                          </a:solidFill>
                          <a:effectLst/>
                          <a:latin typeface="Calibri" pitchFamily="34" charset="0"/>
                        </a:rPr>
                        <a:t> 51%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34940" name="Group 124"/>
          <p:cNvGraphicFramePr>
            <a:graphicFrameLocks noGrp="1"/>
          </p:cNvGraphicFramePr>
          <p:nvPr/>
        </p:nvGraphicFramePr>
        <p:xfrm>
          <a:off x="323850" y="2297113"/>
          <a:ext cx="609600" cy="512445"/>
        </p:xfrm>
        <a:graphic>
          <a:graphicData uri="http://schemas.openxmlformats.org/drawingml/2006/table">
            <a:tbl>
              <a:tblPr/>
              <a:tblGrid>
                <a:gridCol w="60960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 </a:t>
                      </a:r>
                      <a:r>
                        <a:rPr kumimoji="0" lang="en-US" sz="1100" b="0" i="0" u="none" strike="noStrike" cap="none" normalizeH="0" baseline="0" smtClean="0">
                          <a:ln>
                            <a:noFill/>
                          </a:ln>
                          <a:solidFill>
                            <a:srgbClr val="000000"/>
                          </a:solidFill>
                          <a:effectLst/>
                          <a:latin typeface="Calibri" pitchFamily="34" charset="0"/>
                        </a:rPr>
                        <a:t>Quality of balls</a:t>
                      </a:r>
                      <a:r>
                        <a:rPr kumimoji="0" lang="ru-RU" sz="1100" b="0" i="0" u="none" strike="noStrike" cap="none" normalizeH="0" baseline="0" smtClean="0">
                          <a:ln>
                            <a:noFill/>
                          </a:ln>
                          <a:solidFill>
                            <a:srgbClr val="000000"/>
                          </a:solidFill>
                          <a:effectLst/>
                          <a:latin typeface="Calibri" pitchFamily="34" charset="0"/>
                        </a:rPr>
                        <a:t> 50%</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61" name="Group 145"/>
          <p:cNvGraphicFramePr>
            <a:graphicFrameLocks noGrp="1"/>
          </p:cNvGraphicFramePr>
          <p:nvPr/>
        </p:nvGraphicFramePr>
        <p:xfrm>
          <a:off x="1835150" y="3233738"/>
          <a:ext cx="1041400" cy="344805"/>
        </p:xfrm>
        <a:graphic>
          <a:graphicData uri="http://schemas.openxmlformats.org/drawingml/2006/table">
            <a:tbl>
              <a:tblPr/>
              <a:tblGrid>
                <a:gridCol w="104140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1.1.5 </a:t>
                      </a:r>
                      <a:r>
                        <a:rPr kumimoji="0" lang="en-US" sz="1100" b="0" i="0" u="none" strike="noStrike" cap="none" normalizeH="0" baseline="0" smtClean="0">
                          <a:ln>
                            <a:noFill/>
                          </a:ln>
                          <a:solidFill>
                            <a:srgbClr val="000000"/>
                          </a:solidFill>
                          <a:effectLst/>
                          <a:latin typeface="Calibri" pitchFamily="34" charset="0"/>
                        </a:rPr>
                        <a:t>Geometric ball shape</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65" name="Group 149"/>
          <p:cNvGraphicFramePr>
            <a:graphicFrameLocks noGrp="1"/>
          </p:cNvGraphicFramePr>
          <p:nvPr/>
        </p:nvGraphicFramePr>
        <p:xfrm>
          <a:off x="3132138" y="3233738"/>
          <a:ext cx="609600" cy="344805"/>
        </p:xfrm>
        <a:graphic>
          <a:graphicData uri="http://schemas.openxmlformats.org/drawingml/2006/table">
            <a:tbl>
              <a:tblPr/>
              <a:tblGrid>
                <a:gridCol w="60960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1.1.6 </a:t>
                      </a:r>
                      <a:r>
                        <a:rPr kumimoji="0" lang="en-US" sz="1100" b="0" i="0" u="none" strike="noStrike" cap="none" normalizeH="0" baseline="0" smtClean="0">
                          <a:ln>
                            <a:noFill/>
                          </a:ln>
                          <a:solidFill>
                            <a:srgbClr val="000000"/>
                          </a:solidFill>
                          <a:effectLst/>
                          <a:latin typeface="Calibri" pitchFamily="34" charset="0"/>
                        </a:rPr>
                        <a:t>Ball diameter</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42" name="Group 126"/>
          <p:cNvGraphicFramePr>
            <a:graphicFrameLocks noGrp="1"/>
          </p:cNvGraphicFramePr>
          <p:nvPr/>
        </p:nvGraphicFramePr>
        <p:xfrm>
          <a:off x="755650" y="1628775"/>
          <a:ext cx="1081088" cy="576263"/>
        </p:xfrm>
        <a:graphic>
          <a:graphicData uri="http://schemas.openxmlformats.org/drawingml/2006/table">
            <a:tbl>
              <a:tblPr/>
              <a:tblGrid>
                <a:gridCol w="1081088"/>
              </a:tblGrid>
              <a:tr h="5762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1.1.1 </a:t>
                      </a:r>
                    </a:p>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itchFamily="34" charset="0"/>
                        </a:rPr>
                        <a:t>Chemical composition</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cxnSp>
        <p:nvCxnSpPr>
          <p:cNvPr id="14" name="Прямая со стрелкой 13"/>
          <p:cNvCxnSpPr/>
          <p:nvPr/>
        </p:nvCxnSpPr>
        <p:spPr>
          <a:xfrm flipV="1">
            <a:off x="971550" y="4025900"/>
            <a:ext cx="6264275" cy="15875"/>
          </a:xfrm>
          <a:prstGeom prst="straightConnector1">
            <a:avLst/>
          </a:prstGeom>
          <a:ln w="28575">
            <a:solidFill>
              <a:schemeClr val="tx1"/>
            </a:solidFill>
            <a:tailEnd type="arrow"/>
          </a:ln>
          <a:effectLst/>
        </p:spPr>
        <p:style>
          <a:lnRef idx="2">
            <a:schemeClr val="dk1"/>
          </a:lnRef>
          <a:fillRef idx="0">
            <a:schemeClr val="dk1"/>
          </a:fillRef>
          <a:effectRef idx="1">
            <a:schemeClr val="dk1"/>
          </a:effectRef>
          <a:fontRef idx="minor">
            <a:schemeClr val="tx1"/>
          </a:fontRef>
        </p:style>
      </p:cxnSp>
      <p:graphicFrame>
        <p:nvGraphicFramePr>
          <p:cNvPr id="34955" name="Group 139"/>
          <p:cNvGraphicFramePr>
            <a:graphicFrameLocks noGrp="1"/>
          </p:cNvGraphicFramePr>
          <p:nvPr/>
        </p:nvGraphicFramePr>
        <p:xfrm>
          <a:off x="684213" y="3233738"/>
          <a:ext cx="936625" cy="344805"/>
        </p:xfrm>
        <a:graphic>
          <a:graphicData uri="http://schemas.openxmlformats.org/drawingml/2006/table">
            <a:tbl>
              <a:tblPr/>
              <a:tblGrid>
                <a:gridCol w="936625"/>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1.1.4 </a:t>
                      </a:r>
                      <a:r>
                        <a:rPr kumimoji="0" lang="en-US" sz="1100" b="0" i="0" u="none" strike="noStrike" cap="none" normalizeH="0" baseline="0" smtClean="0">
                          <a:ln>
                            <a:noFill/>
                          </a:ln>
                          <a:solidFill>
                            <a:srgbClr val="000000"/>
                          </a:solidFill>
                          <a:effectLst/>
                          <a:latin typeface="Calibri" pitchFamily="34" charset="0"/>
                        </a:rPr>
                        <a:t>Quality of surface</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48" name="Group 132"/>
          <p:cNvGraphicFramePr>
            <a:graphicFrameLocks noGrp="1"/>
          </p:cNvGraphicFramePr>
          <p:nvPr/>
        </p:nvGraphicFramePr>
        <p:xfrm>
          <a:off x="2051050" y="1649413"/>
          <a:ext cx="1008063" cy="381000"/>
        </p:xfrm>
        <a:graphic>
          <a:graphicData uri="http://schemas.openxmlformats.org/drawingml/2006/table">
            <a:tbl>
              <a:tblPr/>
              <a:tblGrid>
                <a:gridCol w="1008063"/>
              </a:tblGrid>
              <a:tr h="381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1.1.2 </a:t>
                      </a:r>
                      <a:r>
                        <a:rPr kumimoji="0" lang="en-US" sz="1100" b="0" i="0" u="none" strike="noStrike" cap="none" normalizeH="0" baseline="0" smtClean="0">
                          <a:ln>
                            <a:noFill/>
                          </a:ln>
                          <a:solidFill>
                            <a:srgbClr val="000000"/>
                          </a:solidFill>
                          <a:effectLst/>
                          <a:latin typeface="Calibri" pitchFamily="34" charset="0"/>
                        </a:rPr>
                        <a:t>Presence of internal defects</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cxnSp>
        <p:nvCxnSpPr>
          <p:cNvPr id="17" name="Прямая со стрелкой 16"/>
          <p:cNvCxnSpPr/>
          <p:nvPr/>
        </p:nvCxnSpPr>
        <p:spPr>
          <a:xfrm>
            <a:off x="900113" y="2728913"/>
            <a:ext cx="45354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a:off x="1403350" y="2152650"/>
            <a:ext cx="577850" cy="5778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p:nvPr/>
        </p:nvCxnSpPr>
        <p:spPr>
          <a:xfrm>
            <a:off x="2627313" y="2152650"/>
            <a:ext cx="433387" cy="5778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flipV="1">
            <a:off x="1187450" y="2728913"/>
            <a:ext cx="431800" cy="5032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p:nvPr/>
        </p:nvCxnSpPr>
        <p:spPr>
          <a:xfrm>
            <a:off x="3563938" y="2152650"/>
            <a:ext cx="431800" cy="5762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flipV="1">
            <a:off x="2411413" y="2728913"/>
            <a:ext cx="431800" cy="5032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p:nvPr/>
        </p:nvCxnSpPr>
        <p:spPr>
          <a:xfrm>
            <a:off x="5148263" y="1577975"/>
            <a:ext cx="647700" cy="2447925"/>
          </a:xfrm>
          <a:prstGeom prst="straightConnector1">
            <a:avLst/>
          </a:prstGeom>
          <a:ln w="19050">
            <a:solidFill>
              <a:schemeClr val="tx1"/>
            </a:solidFill>
            <a:tailEnd type="arrow"/>
          </a:ln>
          <a:effectLst/>
        </p:spPr>
        <p:style>
          <a:lnRef idx="2">
            <a:schemeClr val="accent5"/>
          </a:lnRef>
          <a:fillRef idx="0">
            <a:schemeClr val="accent5"/>
          </a:fillRef>
          <a:effectRef idx="1">
            <a:schemeClr val="accent5"/>
          </a:effectRef>
          <a:fontRef idx="minor">
            <a:schemeClr val="tx1"/>
          </a:fontRef>
        </p:style>
      </p:cxnSp>
      <p:graphicFrame>
        <p:nvGraphicFramePr>
          <p:cNvPr id="34985" name="Group 169"/>
          <p:cNvGraphicFramePr>
            <a:graphicFrameLocks noGrp="1"/>
          </p:cNvGraphicFramePr>
          <p:nvPr/>
        </p:nvGraphicFramePr>
        <p:xfrm>
          <a:off x="3995738" y="5033963"/>
          <a:ext cx="609600" cy="512445"/>
        </p:xfrm>
        <a:graphic>
          <a:graphicData uri="http://schemas.openxmlformats.org/drawingml/2006/table">
            <a:tbl>
              <a:tblPr/>
              <a:tblGrid>
                <a:gridCol w="60960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2.2.1 </a:t>
                      </a:r>
                      <a:r>
                        <a:rPr kumimoji="0" lang="en-US" sz="1100" b="0" i="0" u="none" strike="noStrike" cap="none" normalizeH="0" baseline="0" smtClean="0">
                          <a:ln>
                            <a:noFill/>
                          </a:ln>
                          <a:solidFill>
                            <a:srgbClr val="000000"/>
                          </a:solidFill>
                          <a:effectLst/>
                          <a:latin typeface="Calibri" pitchFamily="34" charset="0"/>
                        </a:rPr>
                        <a:t>Incoming control</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cxnSp>
        <p:nvCxnSpPr>
          <p:cNvPr id="25" name="Прямая со стрелкой 24"/>
          <p:cNvCxnSpPr/>
          <p:nvPr/>
        </p:nvCxnSpPr>
        <p:spPr>
          <a:xfrm flipV="1">
            <a:off x="5867400" y="4025900"/>
            <a:ext cx="649288" cy="1527175"/>
          </a:xfrm>
          <a:prstGeom prst="straightConnector1">
            <a:avLst/>
          </a:prstGeom>
          <a:ln w="19050">
            <a:solidFill>
              <a:schemeClr val="tx1"/>
            </a:solidFill>
            <a:tailEnd type="arrow"/>
          </a:ln>
          <a:effectLst/>
        </p:spPr>
        <p:style>
          <a:lnRef idx="2">
            <a:schemeClr val="accent5"/>
          </a:lnRef>
          <a:fillRef idx="0">
            <a:schemeClr val="accent5"/>
          </a:fillRef>
          <a:effectRef idx="1">
            <a:schemeClr val="accent5"/>
          </a:effectRef>
          <a:fontRef idx="minor">
            <a:schemeClr val="tx1"/>
          </a:fontRef>
        </p:style>
      </p:cxnSp>
      <p:cxnSp>
        <p:nvCxnSpPr>
          <p:cNvPr id="26" name="Прямая со стрелкой 25"/>
          <p:cNvCxnSpPr/>
          <p:nvPr/>
        </p:nvCxnSpPr>
        <p:spPr>
          <a:xfrm flipV="1">
            <a:off x="4572000" y="4960938"/>
            <a:ext cx="504825" cy="2873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flipV="1">
            <a:off x="5724525" y="4602163"/>
            <a:ext cx="576263" cy="1444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4953" name="Group 137"/>
          <p:cNvGraphicFramePr>
            <a:graphicFrameLocks noGrp="1"/>
          </p:cNvGraphicFramePr>
          <p:nvPr/>
        </p:nvGraphicFramePr>
        <p:xfrm>
          <a:off x="3203575" y="1649413"/>
          <a:ext cx="720725" cy="512445"/>
        </p:xfrm>
        <a:graphic>
          <a:graphicData uri="http://schemas.openxmlformats.org/drawingml/2006/table">
            <a:tbl>
              <a:tblPr/>
              <a:tblGrid>
                <a:gridCol w="720725"/>
              </a:tblGrid>
              <a:tr h="439738">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1.1.3 </a:t>
                      </a:r>
                      <a:r>
                        <a:rPr kumimoji="0" lang="en-US" sz="1100" b="0" i="0" u="none" strike="noStrike" cap="none" normalizeH="0" baseline="0" smtClean="0">
                          <a:ln>
                            <a:noFill/>
                          </a:ln>
                          <a:solidFill>
                            <a:srgbClr val="000000"/>
                          </a:solidFill>
                          <a:effectLst/>
                          <a:latin typeface="Calibri" pitchFamily="34" charset="0"/>
                        </a:rPr>
                        <a:t>Volume hardness</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cxnSp>
        <p:nvCxnSpPr>
          <p:cNvPr id="29" name="Прямая со стрелкой 28"/>
          <p:cNvCxnSpPr/>
          <p:nvPr/>
        </p:nvCxnSpPr>
        <p:spPr>
          <a:xfrm flipV="1">
            <a:off x="3419475" y="2728913"/>
            <a:ext cx="431800" cy="5032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p:cNvCxnSpPr/>
          <p:nvPr/>
        </p:nvCxnSpPr>
        <p:spPr>
          <a:xfrm flipH="1">
            <a:off x="5580063" y="2368550"/>
            <a:ext cx="720725" cy="7207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4988" name="Group 172"/>
          <p:cNvGraphicFramePr>
            <a:graphicFrameLocks noGrp="1"/>
          </p:cNvGraphicFramePr>
          <p:nvPr/>
        </p:nvGraphicFramePr>
        <p:xfrm>
          <a:off x="755650" y="5457825"/>
          <a:ext cx="1223963" cy="512445"/>
        </p:xfrm>
        <a:graphic>
          <a:graphicData uri="http://schemas.openxmlformats.org/drawingml/2006/table">
            <a:tbl>
              <a:tblPr/>
              <a:tblGrid>
                <a:gridCol w="1223963"/>
              </a:tblGrid>
              <a:tr h="4730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1" i="0" u="none" strike="noStrike" cap="none" normalizeH="0" baseline="0" smtClean="0">
                          <a:ln>
                            <a:noFill/>
                          </a:ln>
                          <a:solidFill>
                            <a:srgbClr val="000000"/>
                          </a:solidFill>
                          <a:effectLst/>
                          <a:latin typeface="Calibri" pitchFamily="34" charset="0"/>
                        </a:rPr>
                        <a:t>3.</a:t>
                      </a:r>
                      <a:r>
                        <a:rPr kumimoji="0" lang="en-US" sz="1100" b="1" i="0" u="none" strike="noStrike" cap="none" normalizeH="0" baseline="0" smtClean="0">
                          <a:ln>
                            <a:noFill/>
                          </a:ln>
                          <a:solidFill>
                            <a:srgbClr val="000000"/>
                          </a:solidFill>
                          <a:effectLst/>
                          <a:latin typeface="Calibri" pitchFamily="34" charset="0"/>
                        </a:rPr>
                        <a:t> Power consumption for</a:t>
                      </a:r>
                      <a:r>
                        <a:rPr kumimoji="0" lang="ru-RU" sz="1100" b="1" i="0" u="none" strike="noStrike" cap="none" normalizeH="0" baseline="0" smtClean="0">
                          <a:ln>
                            <a:noFill/>
                          </a:ln>
                          <a:solidFill>
                            <a:srgbClr val="000000"/>
                          </a:solidFill>
                          <a:effectLst/>
                          <a:latin typeface="Calibri" pitchFamily="34" charset="0"/>
                        </a:rPr>
                        <a:t> </a:t>
                      </a:r>
                      <a:r>
                        <a:rPr kumimoji="0" lang="en-US" sz="1100" b="1" i="0" u="none" strike="noStrike" cap="none" normalizeH="0" baseline="0" smtClean="0">
                          <a:ln>
                            <a:noFill/>
                          </a:ln>
                          <a:solidFill>
                            <a:srgbClr val="000000"/>
                          </a:solidFill>
                          <a:effectLst/>
                          <a:latin typeface="Calibri" pitchFamily="34" charset="0"/>
                        </a:rPr>
                        <a:t>grinding</a:t>
                      </a:r>
                      <a:r>
                        <a:rPr kumimoji="0" lang="ru-RU" sz="1100" b="1" i="0" u="none" strike="noStrike" cap="none" normalizeH="0" baseline="0" smtClean="0">
                          <a:ln>
                            <a:noFill/>
                          </a:ln>
                          <a:solidFill>
                            <a:srgbClr val="000000"/>
                          </a:solidFill>
                          <a:effectLst/>
                          <a:latin typeface="Calibri" pitchFamily="34" charset="0"/>
                        </a:rPr>
                        <a:t> 8%</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0000"/>
                    </a:solidFill>
                  </a:tcPr>
                </a:tc>
              </a:tr>
            </a:tbl>
          </a:graphicData>
        </a:graphic>
      </p:graphicFrame>
      <p:cxnSp>
        <p:nvCxnSpPr>
          <p:cNvPr id="32" name="Прямая со стрелкой 31"/>
          <p:cNvCxnSpPr/>
          <p:nvPr/>
        </p:nvCxnSpPr>
        <p:spPr>
          <a:xfrm flipV="1">
            <a:off x="1403350" y="4025900"/>
            <a:ext cx="1152525" cy="1455738"/>
          </a:xfrm>
          <a:prstGeom prst="straightConnector1">
            <a:avLst/>
          </a:prstGeom>
          <a:ln w="19050">
            <a:solidFill>
              <a:schemeClr val="tx1"/>
            </a:solidFill>
            <a:tailEnd type="arrow"/>
          </a:ln>
          <a:effectLst/>
        </p:spPr>
        <p:style>
          <a:lnRef idx="2">
            <a:schemeClr val="accent5"/>
          </a:lnRef>
          <a:fillRef idx="0">
            <a:schemeClr val="accent5"/>
          </a:fillRef>
          <a:effectRef idx="1">
            <a:schemeClr val="accent5"/>
          </a:effectRef>
          <a:fontRef idx="minor">
            <a:schemeClr val="tx1"/>
          </a:fontRef>
        </p:style>
      </p:cxnSp>
      <p:graphicFrame>
        <p:nvGraphicFramePr>
          <p:cNvPr id="34991" name="Group 175"/>
          <p:cNvGraphicFramePr>
            <a:graphicFrameLocks noGrp="1"/>
          </p:cNvGraphicFramePr>
          <p:nvPr/>
        </p:nvGraphicFramePr>
        <p:xfrm>
          <a:off x="2411413" y="4745038"/>
          <a:ext cx="936625" cy="344805"/>
        </p:xfrm>
        <a:graphic>
          <a:graphicData uri="http://schemas.openxmlformats.org/drawingml/2006/table">
            <a:tbl>
              <a:tblPr/>
              <a:tblGrid>
                <a:gridCol w="936625"/>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3.1 </a:t>
                      </a:r>
                      <a:r>
                        <a:rPr kumimoji="0" lang="en-US" sz="1100" b="0" i="0" u="none" strike="noStrike" cap="none" normalizeH="0" baseline="0" smtClean="0">
                          <a:ln>
                            <a:noFill/>
                          </a:ln>
                          <a:solidFill>
                            <a:srgbClr val="000000"/>
                          </a:solidFill>
                          <a:effectLst/>
                          <a:latin typeface="Calibri" pitchFamily="34" charset="0"/>
                        </a:rPr>
                        <a:t>Electricity metering</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cxnSp>
        <p:nvCxnSpPr>
          <p:cNvPr id="34" name="Прямая со стрелкой 33"/>
          <p:cNvCxnSpPr/>
          <p:nvPr/>
        </p:nvCxnSpPr>
        <p:spPr>
          <a:xfrm flipH="1">
            <a:off x="1908175" y="4889500"/>
            <a:ext cx="50323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924" name="TextBox 77"/>
          <p:cNvSpPr txBox="1">
            <a:spLocks noChangeArrowheads="1"/>
          </p:cNvSpPr>
          <p:nvPr/>
        </p:nvSpPr>
        <p:spPr bwMode="auto">
          <a:xfrm>
            <a:off x="179388" y="87313"/>
            <a:ext cx="8713787" cy="457200"/>
          </a:xfrm>
          <a:prstGeom prst="rect">
            <a:avLst/>
          </a:prstGeom>
          <a:noFill/>
          <a:ln w="9525">
            <a:noFill/>
            <a:miter lim="800000"/>
            <a:headEnd/>
            <a:tailEnd/>
          </a:ln>
        </p:spPr>
        <p:txBody>
          <a:bodyPr>
            <a:spAutoFit/>
          </a:bodyPr>
          <a:lstStyle/>
          <a:p>
            <a:pPr algn="ctr"/>
            <a:r>
              <a:rPr lang="en-US" sz="2400" b="1" u="sng">
                <a:latin typeface="Calibri" pitchFamily="34" charset="0"/>
              </a:rPr>
              <a:t>TCO* </a:t>
            </a:r>
            <a:r>
              <a:rPr lang="ru-RU" sz="2400" b="1" u="sng">
                <a:latin typeface="Calibri" pitchFamily="34" charset="0"/>
              </a:rPr>
              <a:t>FACTOR ANALYSIS</a:t>
            </a:r>
            <a:r>
              <a:rPr lang="en-US" sz="2400" b="1" u="sng">
                <a:latin typeface="Calibri" pitchFamily="34" charset="0"/>
              </a:rPr>
              <a:t> OF GRINDING BALLS**</a:t>
            </a:r>
            <a:endParaRPr lang="ru-RU" sz="2400" b="1" u="sng">
              <a:latin typeface="Calibri" pitchFamily="34" charset="0"/>
              <a:cs typeface="Times New Roman" pitchFamily="18" charset="0"/>
            </a:endParaRPr>
          </a:p>
        </p:txBody>
      </p:sp>
      <p:sp>
        <p:nvSpPr>
          <p:cNvPr id="34925" name="Прямоугольник 1"/>
          <p:cNvSpPr>
            <a:spLocks noChangeArrowheads="1"/>
          </p:cNvSpPr>
          <p:nvPr/>
        </p:nvSpPr>
        <p:spPr bwMode="auto">
          <a:xfrm>
            <a:off x="115888" y="6381750"/>
            <a:ext cx="7470775" cy="338138"/>
          </a:xfrm>
          <a:prstGeom prst="rect">
            <a:avLst/>
          </a:prstGeom>
          <a:noFill/>
          <a:ln w="9525">
            <a:noFill/>
            <a:miter lim="800000"/>
            <a:headEnd/>
            <a:tailEnd/>
          </a:ln>
        </p:spPr>
        <p:txBody>
          <a:bodyPr>
            <a:spAutoFit/>
          </a:bodyPr>
          <a:lstStyle/>
          <a:p>
            <a:r>
              <a:rPr lang="ru-RU" sz="800">
                <a:latin typeface="Calibri" pitchFamily="34" charset="0"/>
                <a:cs typeface="Times New Roman" pitchFamily="18" charset="0"/>
              </a:rPr>
              <a:t>*- </a:t>
            </a:r>
            <a:r>
              <a:rPr lang="en-US" sz="800">
                <a:latin typeface="Calibri" pitchFamily="34" charset="0"/>
                <a:cs typeface="Times New Roman" pitchFamily="18" charset="0"/>
              </a:rPr>
              <a:t>Total Cost of Ownership</a:t>
            </a:r>
            <a:endParaRPr lang="ru-RU" sz="800">
              <a:latin typeface="Calibri" pitchFamily="34" charset="0"/>
              <a:cs typeface="Times New Roman" pitchFamily="18" charset="0"/>
            </a:endParaRPr>
          </a:p>
          <a:p>
            <a:r>
              <a:rPr lang="ru-RU" sz="800">
                <a:latin typeface="Calibri" pitchFamily="34" charset="0"/>
                <a:cs typeface="Times New Roman" pitchFamily="18" charset="0"/>
              </a:rPr>
              <a:t>** - </a:t>
            </a:r>
            <a:r>
              <a:rPr lang="en-US" sz="800">
                <a:latin typeface="Calibri" pitchFamily="34" charset="0"/>
                <a:cs typeface="Times New Roman" pitchFamily="18" charset="0"/>
              </a:rPr>
              <a:t>The used tool is Ishikawa diagram</a:t>
            </a:r>
            <a:r>
              <a:rPr lang="ru-RU" sz="800">
                <a:latin typeface="Calibri" pitchFamily="34" charset="0"/>
                <a:cs typeface="Times New Roman" pitchFamily="18" charset="0"/>
              </a:rPr>
              <a:t> (</a:t>
            </a:r>
            <a:r>
              <a:rPr lang="en-US" sz="800">
                <a:latin typeface="Calibri" pitchFamily="34" charset="0"/>
                <a:cs typeface="Times New Roman" pitchFamily="18" charset="0"/>
              </a:rPr>
              <a:t>It is often called “a fish bone” in the Russian literature</a:t>
            </a:r>
            <a:r>
              <a:rPr lang="ru-RU" sz="800">
                <a:latin typeface="Calibri" pitchFamily="34" charset="0"/>
                <a:cs typeface="Times New Roman" pitchFamily="18" charset="0"/>
              </a:rPr>
              <a:t>)</a:t>
            </a:r>
          </a:p>
        </p:txBody>
      </p:sp>
      <p:sp>
        <p:nvSpPr>
          <p:cNvPr id="3" name="Прямоугольник 2"/>
          <p:cNvSpPr/>
          <p:nvPr/>
        </p:nvSpPr>
        <p:spPr>
          <a:xfrm>
            <a:off x="115888" y="657225"/>
            <a:ext cx="8920162" cy="565150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Box 77"/>
          <p:cNvSpPr txBox="1">
            <a:spLocks noChangeArrowheads="1"/>
          </p:cNvSpPr>
          <p:nvPr/>
        </p:nvSpPr>
        <p:spPr bwMode="auto">
          <a:xfrm>
            <a:off x="0" y="-66675"/>
            <a:ext cx="9144000" cy="822325"/>
          </a:xfrm>
          <a:prstGeom prst="rect">
            <a:avLst/>
          </a:prstGeom>
          <a:noFill/>
          <a:ln w="9525">
            <a:noFill/>
            <a:miter lim="800000"/>
            <a:headEnd/>
            <a:tailEnd/>
          </a:ln>
        </p:spPr>
        <p:txBody>
          <a:bodyPr>
            <a:spAutoFit/>
          </a:bodyPr>
          <a:lstStyle/>
          <a:p>
            <a:pPr algn="ctr"/>
            <a:r>
              <a:rPr lang="en-US" sz="2400" b="1" u="sng">
                <a:latin typeface="Calibri" pitchFamily="34" charset="0"/>
                <a:cs typeface="Times New Roman" pitchFamily="18" charset="0"/>
              </a:rPr>
              <a:t>PROBLEM OF HIGH TOTAL COST OF OWNERSHIP</a:t>
            </a:r>
            <a:r>
              <a:rPr lang="ru-RU" sz="2400" b="1" u="sng">
                <a:latin typeface="Calibri" pitchFamily="34" charset="0"/>
                <a:cs typeface="Times New Roman" pitchFamily="18" charset="0"/>
              </a:rPr>
              <a:t> </a:t>
            </a:r>
            <a:r>
              <a:rPr lang="en-IE" sz="2400" b="1" u="sng">
                <a:latin typeface="Calibri" pitchFamily="34" charset="0"/>
                <a:cs typeface="Times New Roman" pitchFamily="18" charset="0"/>
              </a:rPr>
              <a:t>(TCO)</a:t>
            </a:r>
            <a:r>
              <a:rPr lang="ru-RU" sz="2400" b="1" u="sng">
                <a:latin typeface="Calibri" pitchFamily="34" charset="0"/>
                <a:cs typeface="Times New Roman" pitchFamily="18" charset="0"/>
              </a:rPr>
              <a:t> </a:t>
            </a:r>
            <a:r>
              <a:rPr lang="en-US" sz="2400" b="1" u="sng">
                <a:latin typeface="Calibri" pitchFamily="34" charset="0"/>
                <a:cs typeface="Times New Roman" pitchFamily="18" charset="0"/>
              </a:rPr>
              <a:t>OF GRINDING BALLS</a:t>
            </a:r>
            <a:r>
              <a:rPr lang="ru-RU" sz="2400" b="1" u="sng">
                <a:latin typeface="Calibri" pitchFamily="34" charset="0"/>
                <a:cs typeface="Times New Roman" pitchFamily="18" charset="0"/>
              </a:rPr>
              <a:t> (</a:t>
            </a:r>
            <a:r>
              <a:rPr lang="ru-RU" sz="2400" b="1" u="sng">
                <a:latin typeface="Calibri" pitchFamily="34" charset="0"/>
              </a:rPr>
              <a:t>ANALYTICS</a:t>
            </a:r>
            <a:r>
              <a:rPr lang="ru-RU" sz="2400" b="1" u="sng">
                <a:latin typeface="Calibri" pitchFamily="34" charset="0"/>
                <a:cs typeface="Times New Roman" pitchFamily="18" charset="0"/>
              </a:rPr>
              <a:t>)</a:t>
            </a:r>
            <a:r>
              <a:rPr lang="en-IE" sz="2400" b="1" u="sng">
                <a:latin typeface="Calibri" pitchFamily="34" charset="0"/>
                <a:cs typeface="Times New Roman" pitchFamily="18" charset="0"/>
              </a:rPr>
              <a:t> </a:t>
            </a:r>
            <a:endParaRPr lang="ru-RU" sz="2400" b="1" u="sng">
              <a:latin typeface="Calibri" pitchFamily="34" charset="0"/>
              <a:cs typeface="Times New Roman" pitchFamily="18" charset="0"/>
            </a:endParaRPr>
          </a:p>
        </p:txBody>
      </p:sp>
      <p:sp>
        <p:nvSpPr>
          <p:cNvPr id="28672" name="Прямоугольник 28671"/>
          <p:cNvSpPr/>
          <p:nvPr/>
        </p:nvSpPr>
        <p:spPr>
          <a:xfrm>
            <a:off x="5148263" y="1844675"/>
            <a:ext cx="3671887" cy="504825"/>
          </a:xfrm>
          <a:prstGeom prst="rect">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a:solidFill>
                  <a:schemeClr val="bg1"/>
                </a:solidFill>
              </a:rPr>
              <a:t>Consumption of balls</a:t>
            </a:r>
            <a:r>
              <a:rPr lang="ru-RU" sz="1400">
                <a:solidFill>
                  <a:schemeClr val="bg1"/>
                </a:solidFill>
              </a:rPr>
              <a:t> </a:t>
            </a:r>
            <a:r>
              <a:rPr lang="ru-RU" sz="1400" b="1" u="sng">
                <a:solidFill>
                  <a:schemeClr val="bg1"/>
                </a:solidFill>
              </a:rPr>
              <a:t>51 %</a:t>
            </a:r>
          </a:p>
          <a:p>
            <a:pPr algn="ctr">
              <a:defRPr/>
            </a:pPr>
            <a:r>
              <a:rPr lang="ru-RU" sz="1400" b="1" u="sng">
                <a:solidFill>
                  <a:schemeClr val="bg1"/>
                </a:solidFill>
              </a:rPr>
              <a:t>(</a:t>
            </a:r>
            <a:r>
              <a:rPr lang="en-US" sz="1400" b="1" u="sng">
                <a:solidFill>
                  <a:schemeClr val="bg1"/>
                </a:solidFill>
              </a:rPr>
              <a:t>poor quality of balls</a:t>
            </a:r>
            <a:r>
              <a:rPr lang="ru-RU" sz="1400" b="1" u="sng">
                <a:solidFill>
                  <a:schemeClr val="bg1"/>
                </a:solidFill>
              </a:rPr>
              <a:t>)</a:t>
            </a:r>
          </a:p>
        </p:txBody>
      </p:sp>
      <p:sp>
        <p:nvSpPr>
          <p:cNvPr id="51" name="Прямоугольник 50"/>
          <p:cNvSpPr/>
          <p:nvPr/>
        </p:nvSpPr>
        <p:spPr>
          <a:xfrm>
            <a:off x="5148263" y="2492375"/>
            <a:ext cx="3671887" cy="431800"/>
          </a:xfrm>
          <a:prstGeom prst="rect">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a:solidFill>
                  <a:schemeClr val="bg1"/>
                </a:solidFill>
              </a:rPr>
              <a:t>Price of balls</a:t>
            </a:r>
            <a:r>
              <a:rPr lang="ru-RU" sz="1400">
                <a:solidFill>
                  <a:schemeClr val="bg1"/>
                </a:solidFill>
              </a:rPr>
              <a:t> </a:t>
            </a:r>
            <a:r>
              <a:rPr lang="ru-RU" sz="1400" b="1" u="sng">
                <a:solidFill>
                  <a:schemeClr val="bg1"/>
                </a:solidFill>
              </a:rPr>
              <a:t>41 %</a:t>
            </a:r>
          </a:p>
          <a:p>
            <a:pPr algn="ctr">
              <a:defRPr/>
            </a:pPr>
            <a:r>
              <a:rPr lang="ru-RU" sz="1400" b="1" u="sng">
                <a:solidFill>
                  <a:schemeClr val="bg1"/>
                </a:solidFill>
              </a:rPr>
              <a:t>(</a:t>
            </a:r>
            <a:r>
              <a:rPr lang="en-US" sz="1400" b="1" u="sng">
                <a:solidFill>
                  <a:schemeClr val="bg1"/>
                </a:solidFill>
              </a:rPr>
              <a:t>high prime cost of balls</a:t>
            </a:r>
            <a:r>
              <a:rPr lang="ru-RU" sz="1400" b="1" u="sng">
                <a:solidFill>
                  <a:schemeClr val="bg1"/>
                </a:solidFill>
              </a:rPr>
              <a:t>)</a:t>
            </a:r>
          </a:p>
        </p:txBody>
      </p:sp>
      <p:sp>
        <p:nvSpPr>
          <p:cNvPr id="52" name="Прямоугольник 51"/>
          <p:cNvSpPr/>
          <p:nvPr/>
        </p:nvSpPr>
        <p:spPr>
          <a:xfrm>
            <a:off x="5148263" y="3068638"/>
            <a:ext cx="3671887" cy="504825"/>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a:solidFill>
                  <a:schemeClr val="tx1"/>
                </a:solidFill>
              </a:rPr>
              <a:t>Power consumption for grinding</a:t>
            </a:r>
            <a:r>
              <a:rPr lang="ru-RU" sz="1400">
                <a:solidFill>
                  <a:schemeClr val="tx1"/>
                </a:solidFill>
              </a:rPr>
              <a:t> </a:t>
            </a:r>
            <a:r>
              <a:rPr lang="ru-RU" sz="1400" b="1" u="sng">
                <a:solidFill>
                  <a:schemeClr val="tx1"/>
                </a:solidFill>
              </a:rPr>
              <a:t>8 %</a:t>
            </a:r>
          </a:p>
        </p:txBody>
      </p:sp>
      <p:sp>
        <p:nvSpPr>
          <p:cNvPr id="28685" name="Прямоугольник 28684"/>
          <p:cNvSpPr/>
          <p:nvPr/>
        </p:nvSpPr>
        <p:spPr>
          <a:xfrm>
            <a:off x="5003800" y="908050"/>
            <a:ext cx="3960813" cy="2808288"/>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35846" name="Picture 2" descr="C:\Users\Сергей\Desktop\5305bfbbf75778646f21ff3e71ff341f.png"/>
          <p:cNvPicPr>
            <a:picLocks noChangeAspect="1" noChangeArrowheads="1"/>
          </p:cNvPicPr>
          <p:nvPr/>
        </p:nvPicPr>
        <p:blipFill>
          <a:blip r:embed="rId2"/>
          <a:srcRect/>
          <a:stretch>
            <a:fillRect/>
          </a:stretch>
        </p:blipFill>
        <p:spPr bwMode="auto">
          <a:xfrm>
            <a:off x="6489700" y="958850"/>
            <a:ext cx="989013" cy="525463"/>
          </a:xfrm>
          <a:prstGeom prst="rect">
            <a:avLst/>
          </a:prstGeom>
          <a:noFill/>
          <a:ln w="9525">
            <a:noFill/>
            <a:miter lim="800000"/>
            <a:headEnd/>
            <a:tailEnd/>
          </a:ln>
        </p:spPr>
      </p:pic>
      <p:sp>
        <p:nvSpPr>
          <p:cNvPr id="35847" name="Прямоугольник 1"/>
          <p:cNvSpPr>
            <a:spLocks noChangeArrowheads="1"/>
          </p:cNvSpPr>
          <p:nvPr/>
        </p:nvSpPr>
        <p:spPr bwMode="auto">
          <a:xfrm>
            <a:off x="5110163" y="1403350"/>
            <a:ext cx="3776662" cy="366713"/>
          </a:xfrm>
          <a:prstGeom prst="rect">
            <a:avLst/>
          </a:prstGeom>
          <a:noFill/>
          <a:ln w="9525">
            <a:noFill/>
            <a:miter lim="800000"/>
            <a:headEnd/>
            <a:tailEnd/>
          </a:ln>
        </p:spPr>
        <p:txBody>
          <a:bodyPr wrap="none">
            <a:spAutoFit/>
          </a:bodyPr>
          <a:lstStyle/>
          <a:p>
            <a:pPr algn="ctr"/>
            <a:r>
              <a:rPr lang="en-IE" b="1" u="sng">
                <a:latin typeface="Calibri" pitchFamily="34" charset="0"/>
                <a:cs typeface="Times New Roman" pitchFamily="18" charset="0"/>
              </a:rPr>
              <a:t>TCO of grinding balls in</a:t>
            </a:r>
            <a:r>
              <a:rPr lang="ru-RU" b="1" u="sng">
                <a:latin typeface="Calibri" pitchFamily="34" charset="0"/>
                <a:cs typeface="Times New Roman" pitchFamily="18" charset="0"/>
              </a:rPr>
              <a:t> </a:t>
            </a:r>
            <a:r>
              <a:rPr lang="en-US" b="1" u="sng">
                <a:latin typeface="Calibri" pitchFamily="34" charset="0"/>
                <a:cs typeface="Times New Roman" pitchFamily="18" charset="0"/>
              </a:rPr>
              <a:t>“SGOK” </a:t>
            </a:r>
            <a:r>
              <a:rPr lang="ru-RU" b="1" u="sng">
                <a:latin typeface="Calibri" pitchFamily="34" charset="0"/>
                <a:cs typeface="Times New Roman" pitchFamily="18" charset="0"/>
              </a:rPr>
              <a:t>ОАО</a:t>
            </a:r>
            <a:r>
              <a:rPr lang="en-IE" b="1" u="sng">
                <a:latin typeface="Calibri" pitchFamily="34" charset="0"/>
                <a:cs typeface="Times New Roman" pitchFamily="18" charset="0"/>
              </a:rPr>
              <a:t> </a:t>
            </a:r>
            <a:endParaRPr lang="ru-RU" b="1" u="sng">
              <a:latin typeface="Calibri" pitchFamily="34" charset="0"/>
              <a:cs typeface="Times New Roman" pitchFamily="18" charset="0"/>
            </a:endParaRPr>
          </a:p>
        </p:txBody>
      </p:sp>
      <p:graphicFrame>
        <p:nvGraphicFramePr>
          <p:cNvPr id="35901" name="Group 61"/>
          <p:cNvGraphicFramePr>
            <a:graphicFrameLocks noGrp="1"/>
          </p:cNvGraphicFramePr>
          <p:nvPr>
            <p:extLst>
              <p:ext uri="{D42A27DB-BD31-4B8C-83A1-F6EECF244321}">
                <p14:modId xmlns:p14="http://schemas.microsoft.com/office/powerpoint/2010/main" val="3734289069"/>
              </p:ext>
            </p:extLst>
          </p:nvPr>
        </p:nvGraphicFramePr>
        <p:xfrm>
          <a:off x="5076825" y="4149725"/>
          <a:ext cx="3959225" cy="2553335"/>
        </p:xfrm>
        <a:graphic>
          <a:graphicData uri="http://schemas.openxmlformats.org/drawingml/2006/table">
            <a:tbl>
              <a:tblPr/>
              <a:tblGrid>
                <a:gridCol w="1727200"/>
                <a:gridCol w="1008063"/>
                <a:gridCol w="1223962"/>
              </a:tblGrid>
              <a:tr h="342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FFFFFF"/>
                          </a:solidFill>
                          <a:effectLst/>
                          <a:latin typeface="Calibri" pitchFamily="34" charset="0"/>
                        </a:rPr>
                        <a:t>Annual parameters</a:t>
                      </a:r>
                      <a:endParaRPr kumimoji="0" lang="ru-RU" sz="1200" b="1" i="0" u="none" strike="noStrike" cap="none" normalizeH="0" baseline="0" dirty="0" smtClean="0">
                        <a:ln>
                          <a:noFill/>
                        </a:ln>
                        <a:solidFill>
                          <a:srgbClr val="FFFFFF"/>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sng" strike="noStrike" cap="none" normalizeH="0" baseline="0" smtClean="0">
                          <a:ln>
                            <a:noFill/>
                          </a:ln>
                          <a:solidFill>
                            <a:srgbClr val="FFFFFF"/>
                          </a:solidFill>
                          <a:effectLst/>
                          <a:latin typeface="Calibri" pitchFamily="34" charset="0"/>
                          <a:cs typeface="Times New Roman" pitchFamily="18" charset="0"/>
                        </a:rPr>
                        <a:t>“SGOK” </a:t>
                      </a:r>
                      <a:r>
                        <a:rPr kumimoji="0" lang="ru-RU" sz="1200" b="1" i="0" u="sng" strike="noStrike" cap="none" normalizeH="0" baseline="0" smtClean="0">
                          <a:ln>
                            <a:noFill/>
                          </a:ln>
                          <a:solidFill>
                            <a:srgbClr val="FFFFFF"/>
                          </a:solidFill>
                          <a:effectLst/>
                          <a:latin typeface="Calibri" pitchFamily="34" charset="0"/>
                          <a:cs typeface="Times New Roman" pitchFamily="18" charset="0"/>
                        </a:rPr>
                        <a:t>ОАО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sng" strike="noStrike" cap="none" normalizeH="0" baseline="0" smtClean="0">
                          <a:ln>
                            <a:noFill/>
                          </a:ln>
                          <a:solidFill>
                            <a:srgbClr val="FFFFFF"/>
                          </a:solidFill>
                          <a:effectLst/>
                          <a:latin typeface="Calibri" pitchFamily="34" charset="0"/>
                          <a:cs typeface="Times New Roman" pitchFamily="18" charset="0"/>
                        </a:rPr>
                        <a:t>The RF</a:t>
                      </a:r>
                      <a:endParaRPr kumimoji="0" lang="ru-RU" sz="1200" b="1" i="0" u="sng" strike="noStrike" cap="none" normalizeH="0" baseline="0" smtClean="0">
                        <a:ln>
                          <a:noFill/>
                        </a:ln>
                        <a:solidFill>
                          <a:srgbClr val="FFFFFF"/>
                        </a:solidFill>
                        <a:effectLst/>
                        <a:latin typeface="Calibri" pitchFamily="34" charset="0"/>
                        <a:cs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42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rPr>
                        <a:t>Consumption</a:t>
                      </a:r>
                      <a:r>
                        <a:rPr kumimoji="0" lang="ru-RU" sz="1400" b="0" i="0" u="none" strike="noStrike" cap="none" normalizeH="0" baseline="0" smtClean="0">
                          <a:ln>
                            <a:noFill/>
                          </a:ln>
                          <a:solidFill>
                            <a:srgbClr val="000000"/>
                          </a:solidFill>
                          <a:effectLst/>
                          <a:latin typeface="Calibri" pitchFamily="34" charset="0"/>
                        </a:rPr>
                        <a:t>, </a:t>
                      </a:r>
                      <a:endParaRPr kumimoji="0" lang="en-US" sz="1400" b="0" i="0" u="none" strike="noStrike" cap="none" normalizeH="0" baseline="0" smtClean="0">
                        <a:ln>
                          <a:noFill/>
                        </a:ln>
                        <a:solidFill>
                          <a:srgbClr val="000000"/>
                        </a:solidFill>
                        <a:effectLst/>
                        <a:latin typeface="Calibri"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rPr>
                        <a:t>th. tonnes</a:t>
                      </a:r>
                      <a:endParaRPr kumimoji="0" lang="ru-RU" sz="14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smtClean="0">
                          <a:ln>
                            <a:noFill/>
                          </a:ln>
                          <a:solidFill>
                            <a:srgbClr val="000000"/>
                          </a:solidFill>
                          <a:effectLst/>
                          <a:latin typeface="Calibri" pitchFamily="34" charset="0"/>
                          <a:cs typeface="Times New Roman" pitchFamily="18" charset="0"/>
                        </a:rPr>
                        <a:t>47</a:t>
                      </a:r>
                      <a:r>
                        <a:rPr kumimoji="0" lang="en-US" sz="1600" b="0" i="0" u="none" strike="noStrike" cap="none" normalizeH="0" baseline="0" smtClean="0">
                          <a:ln>
                            <a:noFill/>
                          </a:ln>
                          <a:solidFill>
                            <a:srgbClr val="000000"/>
                          </a:solidFill>
                          <a:effectLst/>
                          <a:latin typeface="Calibri" pitchFamily="34" charset="0"/>
                          <a:cs typeface="Times New Roman" pitchFamily="18" charset="0"/>
                        </a:rPr>
                        <a:t>.</a:t>
                      </a:r>
                      <a:r>
                        <a:rPr kumimoji="0" lang="ru-RU" sz="1600" b="0" i="0" u="none" strike="noStrike" cap="none" normalizeH="0" baseline="0" smtClean="0">
                          <a:ln>
                            <a:noFill/>
                          </a:ln>
                          <a:solidFill>
                            <a:srgbClr val="000000"/>
                          </a:solidFill>
                          <a:effectLst/>
                          <a:latin typeface="Calibri" pitchFamily="34" charset="0"/>
                          <a:cs typeface="Times New Roman" pitchFamily="18" charset="0"/>
                        </a:rPr>
                        <a:t>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smtClean="0">
                          <a:ln>
                            <a:noFill/>
                          </a:ln>
                          <a:solidFill>
                            <a:srgbClr val="000000"/>
                          </a:solidFill>
                          <a:effectLst/>
                          <a:latin typeface="Calibri" pitchFamily="34" charset="0"/>
                          <a:cs typeface="Times New Roman" pitchFamily="18" charset="0"/>
                        </a:rPr>
                        <a:t>609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42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000000"/>
                          </a:solidFill>
                          <a:effectLst/>
                          <a:latin typeface="Calibri" pitchFamily="34" charset="0"/>
                        </a:rPr>
                        <a:t>Costs</a:t>
                      </a:r>
                      <a:r>
                        <a:rPr kumimoji="0" lang="ru-RU" sz="1400" b="0" i="0" u="none" strike="noStrike" cap="none" normalizeH="0" baseline="0" smtClean="0">
                          <a:ln>
                            <a:noFill/>
                          </a:ln>
                          <a:solidFill>
                            <a:srgbClr val="000000"/>
                          </a:solidFill>
                          <a:effectLst/>
                          <a:latin typeface="Calibri" pitchFamily="34" charset="0"/>
                        </a:rPr>
                        <a:t>, </a:t>
                      </a:r>
                      <a:r>
                        <a:rPr kumimoji="0" lang="en-US" sz="1400" b="0" i="0" u="none" strike="noStrike" cap="none" normalizeH="0" baseline="0" smtClean="0">
                          <a:ln>
                            <a:noFill/>
                          </a:ln>
                          <a:solidFill>
                            <a:srgbClr val="000000"/>
                          </a:solidFill>
                          <a:effectLst/>
                          <a:latin typeface="Calibri" pitchFamily="34" charset="0"/>
                        </a:rPr>
                        <a:t>mln</a:t>
                      </a:r>
                      <a:r>
                        <a:rPr kumimoji="0" lang="ru-RU" sz="1400" b="0" i="0" u="none" strike="noStrike" cap="none" normalizeH="0" baseline="0" smtClean="0">
                          <a:ln>
                            <a:noFill/>
                          </a:ln>
                          <a:solidFill>
                            <a:srgbClr val="000000"/>
                          </a:solidFill>
                          <a:effectLst/>
                          <a:latin typeface="Calibri" pitchFamily="34" charset="0"/>
                        </a:rPr>
                        <a:t>. </a:t>
                      </a:r>
                      <a:r>
                        <a:rPr kumimoji="0" lang="en-US" sz="1400" b="0" i="0" u="none" strike="noStrike" cap="none" normalizeH="0" baseline="0" smtClean="0">
                          <a:ln>
                            <a:noFill/>
                          </a:ln>
                          <a:solidFill>
                            <a:srgbClr val="000000"/>
                          </a:solidFill>
                          <a:effectLst/>
                          <a:latin typeface="Calibri" pitchFamily="34" charset="0"/>
                        </a:rPr>
                        <a:t>Rub</a:t>
                      </a:r>
                      <a:r>
                        <a:rPr kumimoji="0" lang="ru-RU" sz="1400" b="0" i="0" u="none" strike="noStrike" cap="none" normalizeH="0" baseline="0" smtClean="0">
                          <a:ln>
                            <a:noFill/>
                          </a:ln>
                          <a:solidFill>
                            <a:srgbClr val="000000"/>
                          </a:solidFill>
                          <a:effectLst/>
                          <a:latin typeface="Calibri"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smtClean="0">
                          <a:ln>
                            <a:noFill/>
                          </a:ln>
                          <a:solidFill>
                            <a:srgbClr val="000000"/>
                          </a:solidFill>
                          <a:effectLst/>
                          <a:latin typeface="Calibri" pitchFamily="34" charset="0"/>
                          <a:cs typeface="Times New Roman" pitchFamily="18" charset="0"/>
                        </a:rPr>
                        <a:t>1</a:t>
                      </a:r>
                      <a:r>
                        <a:rPr kumimoji="0" lang="en-US" sz="1600" b="0" i="0" u="none" strike="noStrike" cap="none" normalizeH="0" baseline="0" smtClean="0">
                          <a:ln>
                            <a:noFill/>
                          </a:ln>
                          <a:solidFill>
                            <a:srgbClr val="000000"/>
                          </a:solidFill>
                          <a:effectLst/>
                          <a:latin typeface="Calibri" pitchFamily="34" charset="0"/>
                          <a:cs typeface="Times New Roman" pitchFamily="18" charset="0"/>
                        </a:rPr>
                        <a:t>,</a:t>
                      </a:r>
                      <a:r>
                        <a:rPr kumimoji="0" lang="ru-RU" sz="1600" b="0" i="0" u="none" strike="noStrike" cap="none" normalizeH="0" baseline="0" smtClean="0">
                          <a:ln>
                            <a:noFill/>
                          </a:ln>
                          <a:solidFill>
                            <a:srgbClr val="000000"/>
                          </a:solidFill>
                          <a:effectLst/>
                          <a:latin typeface="Calibri" pitchFamily="34" charset="0"/>
                          <a:cs typeface="Times New Roman" pitchFamily="18" charset="0"/>
                        </a:rPr>
                        <a:t>916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smtClean="0">
                          <a:ln>
                            <a:noFill/>
                          </a:ln>
                          <a:solidFill>
                            <a:srgbClr val="000000"/>
                          </a:solidFill>
                          <a:effectLst/>
                          <a:latin typeface="Calibri" pitchFamily="34" charset="0"/>
                          <a:cs typeface="Times New Roman" pitchFamily="18" charset="0"/>
                        </a:rPr>
                        <a:t>24</a:t>
                      </a:r>
                      <a:r>
                        <a:rPr kumimoji="0" lang="en-US" sz="1600" b="0" i="0" u="none" strike="noStrike" cap="none" normalizeH="0" baseline="0" smtClean="0">
                          <a:ln>
                            <a:noFill/>
                          </a:ln>
                          <a:solidFill>
                            <a:srgbClr val="000000"/>
                          </a:solidFill>
                          <a:effectLst/>
                          <a:latin typeface="Calibri" pitchFamily="34" charset="0"/>
                          <a:cs typeface="Times New Roman" pitchFamily="18" charset="0"/>
                        </a:rPr>
                        <a:t>,</a:t>
                      </a:r>
                      <a:r>
                        <a:rPr kumimoji="0" lang="ru-RU" sz="1600" b="0" i="0" u="none" strike="noStrike" cap="none" normalizeH="0" baseline="0" smtClean="0">
                          <a:ln>
                            <a:noFill/>
                          </a:ln>
                          <a:solidFill>
                            <a:srgbClr val="000000"/>
                          </a:solidFill>
                          <a:effectLst/>
                          <a:latin typeface="Calibri" pitchFamily="34" charset="0"/>
                          <a:cs typeface="Times New Roman" pitchFamily="18" charset="0"/>
                        </a:rPr>
                        <a:t>360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561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rgbClr val="000000"/>
                          </a:solidFill>
                          <a:effectLst/>
                          <a:latin typeface="Calibri" pitchFamily="34" charset="0"/>
                        </a:rPr>
                        <a:t>ТСО</a:t>
                      </a:r>
                      <a:r>
                        <a:rPr kumimoji="0" lang="ru-RU" sz="1400" b="0" i="0" u="none" strike="noStrike" cap="none" normalizeH="0" baseline="0" smtClean="0">
                          <a:ln>
                            <a:noFill/>
                          </a:ln>
                          <a:solidFill>
                            <a:srgbClr val="000000"/>
                          </a:solidFill>
                          <a:effectLst/>
                          <a:latin typeface="Calibri" pitchFamily="34" charset="0"/>
                        </a:rPr>
                        <a:t>, </a:t>
                      </a:r>
                      <a:r>
                        <a:rPr kumimoji="0" lang="en-US" sz="1400" b="0" i="0" u="none" strike="noStrike" cap="none" normalizeH="0" baseline="0" smtClean="0">
                          <a:ln>
                            <a:noFill/>
                          </a:ln>
                          <a:solidFill>
                            <a:srgbClr val="000000"/>
                          </a:solidFill>
                          <a:effectLst/>
                          <a:latin typeface="Calibri" pitchFamily="34" charset="0"/>
                        </a:rPr>
                        <a:t>mln</a:t>
                      </a:r>
                      <a:r>
                        <a:rPr kumimoji="0" lang="ru-RU" sz="1400" b="0" i="0" u="none" strike="noStrike" cap="none" normalizeH="0" baseline="0" smtClean="0">
                          <a:ln>
                            <a:noFill/>
                          </a:ln>
                          <a:solidFill>
                            <a:srgbClr val="000000"/>
                          </a:solidFill>
                          <a:effectLst/>
                          <a:latin typeface="Calibri" pitchFamily="34" charset="0"/>
                        </a:rPr>
                        <a:t>. </a:t>
                      </a:r>
                      <a:r>
                        <a:rPr kumimoji="0" lang="en-US" sz="1400" b="0" i="0" u="none" strike="noStrike" cap="none" normalizeH="0" baseline="0" smtClean="0">
                          <a:ln>
                            <a:noFill/>
                          </a:ln>
                          <a:solidFill>
                            <a:srgbClr val="000000"/>
                          </a:solidFill>
                          <a:effectLst/>
                          <a:latin typeface="Calibri" pitchFamily="34" charset="0"/>
                        </a:rPr>
                        <a:t>Rub</a:t>
                      </a:r>
                      <a:r>
                        <a:rPr kumimoji="0" lang="ru-RU" sz="1400" b="0" i="0" u="none" strike="noStrike" cap="none" normalizeH="0" baseline="0" smtClean="0">
                          <a:ln>
                            <a:noFill/>
                          </a:ln>
                          <a:solidFill>
                            <a:srgbClr val="000000"/>
                          </a:solidFill>
                          <a:effectLst/>
                          <a:latin typeface="Calibri"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smtClean="0">
                          <a:ln>
                            <a:noFill/>
                          </a:ln>
                          <a:solidFill>
                            <a:srgbClr val="000000"/>
                          </a:solidFill>
                          <a:effectLst/>
                          <a:latin typeface="Calibri" pitchFamily="34" charset="0"/>
                          <a:cs typeface="Times New Roman" pitchFamily="18" charset="0"/>
                        </a:rPr>
                        <a:t>4</a:t>
                      </a:r>
                      <a:r>
                        <a:rPr kumimoji="0" lang="en-US" sz="1600" b="0" i="0" u="none" strike="noStrike" cap="none" normalizeH="0" baseline="0" smtClean="0">
                          <a:ln>
                            <a:noFill/>
                          </a:ln>
                          <a:solidFill>
                            <a:srgbClr val="000000"/>
                          </a:solidFill>
                          <a:effectLst/>
                          <a:latin typeface="Calibri" pitchFamily="34" charset="0"/>
                          <a:cs typeface="Times New Roman" pitchFamily="18" charset="0"/>
                        </a:rPr>
                        <a:t>,</a:t>
                      </a:r>
                      <a:r>
                        <a:rPr kumimoji="0" lang="ru-RU" sz="1600" b="0" i="0" u="none" strike="noStrike" cap="none" normalizeH="0" baseline="0" smtClean="0">
                          <a:ln>
                            <a:noFill/>
                          </a:ln>
                          <a:solidFill>
                            <a:srgbClr val="000000"/>
                          </a:solidFill>
                          <a:effectLst/>
                          <a:latin typeface="Calibri" pitchFamily="34" charset="0"/>
                          <a:cs typeface="Times New Roman" pitchFamily="18" charset="0"/>
                        </a:rPr>
                        <a:t>673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cs typeface="Times New Roman" pitchFamily="18" charset="0"/>
                        </a:rPr>
                        <a:t>It depends on the branch</a:t>
                      </a:r>
                      <a:endParaRPr kumimoji="0" lang="ru-RU" sz="1400" b="0" i="0" u="none" strike="noStrike" cap="none" normalizeH="0" baseline="0" smtClean="0">
                        <a:ln>
                          <a:noFill/>
                        </a:ln>
                        <a:solidFill>
                          <a:srgbClr val="000000"/>
                        </a:solidFill>
                        <a:effectLst/>
                        <a:latin typeface="Calibri" pitchFamily="34" charset="0"/>
                        <a:cs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787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bg1"/>
                          </a:solidFill>
                          <a:effectLst/>
                          <a:latin typeface="Calibri" pitchFamily="34" charset="0"/>
                        </a:rPr>
                        <a:t>Loss of profit</a:t>
                      </a:r>
                      <a:r>
                        <a:rPr kumimoji="0" lang="ru-RU" sz="1400" b="1" i="0" u="none" strike="noStrike" cap="none" normalizeH="0" baseline="0" smtClean="0">
                          <a:ln>
                            <a:noFill/>
                          </a:ln>
                          <a:solidFill>
                            <a:schemeClr val="bg1"/>
                          </a:solidFill>
                          <a:effectLst/>
                          <a:latin typeface="Calibri" pitchFamily="34" charset="0"/>
                        </a:rPr>
                        <a:t> </a:t>
                      </a:r>
                      <a:r>
                        <a:rPr kumimoji="0" lang="en-US" sz="1400" b="1" i="0" u="none" strike="noStrike" cap="none" normalizeH="0" baseline="0" smtClean="0">
                          <a:ln>
                            <a:noFill/>
                          </a:ln>
                          <a:solidFill>
                            <a:schemeClr val="bg1"/>
                          </a:solidFill>
                          <a:effectLst/>
                          <a:latin typeface="Calibri" pitchFamily="34" charset="0"/>
                        </a:rPr>
                        <a:t>by</a:t>
                      </a:r>
                      <a:r>
                        <a:rPr kumimoji="0" lang="ru-RU" sz="1400" b="1" i="0" u="none" strike="noStrike" cap="none" normalizeH="0" baseline="0" smtClean="0">
                          <a:ln>
                            <a:noFill/>
                          </a:ln>
                          <a:solidFill>
                            <a:schemeClr val="bg1"/>
                          </a:solidFill>
                          <a:effectLst/>
                          <a:latin typeface="Calibri" pitchFamily="34" charset="0"/>
                        </a:rPr>
                        <a:t> 1 % </a:t>
                      </a:r>
                      <a:r>
                        <a:rPr kumimoji="0" lang="en-US" sz="1400" b="1" i="0" u="none" strike="noStrike" cap="none" normalizeH="0" baseline="0" smtClean="0">
                          <a:ln>
                            <a:noFill/>
                          </a:ln>
                          <a:solidFill>
                            <a:schemeClr val="bg1"/>
                          </a:solidFill>
                          <a:effectLst/>
                          <a:latin typeface="Calibri" pitchFamily="34" charset="0"/>
                        </a:rPr>
                        <a:t>of</a:t>
                      </a:r>
                      <a:r>
                        <a:rPr kumimoji="0" lang="ru-RU" sz="1400" b="1" i="0" u="none" strike="noStrike" cap="none" normalizeH="0" baseline="0" smtClean="0">
                          <a:ln>
                            <a:noFill/>
                          </a:ln>
                          <a:solidFill>
                            <a:schemeClr val="bg1"/>
                          </a:solidFill>
                          <a:effectLst/>
                          <a:latin typeface="Calibri" pitchFamily="34" charset="0"/>
                        </a:rPr>
                        <a:t> </a:t>
                      </a:r>
                      <a:r>
                        <a:rPr kumimoji="0" lang="en-IE" sz="1400" b="1" i="0" u="none" strike="noStrike" cap="none" normalizeH="0" baseline="0" smtClean="0">
                          <a:ln>
                            <a:noFill/>
                          </a:ln>
                          <a:solidFill>
                            <a:schemeClr val="bg1"/>
                          </a:solidFill>
                          <a:effectLst/>
                          <a:latin typeface="Calibri" pitchFamily="34" charset="0"/>
                        </a:rPr>
                        <a:t>TCO reduction</a:t>
                      </a:r>
                      <a:r>
                        <a:rPr kumimoji="0" lang="en-IE" sz="1400" b="0" i="0" u="none" strike="noStrike" cap="none" normalizeH="0" baseline="0" smtClean="0">
                          <a:ln>
                            <a:noFill/>
                          </a:ln>
                          <a:solidFill>
                            <a:schemeClr val="bg1"/>
                          </a:solidFill>
                          <a:effectLst/>
                          <a:latin typeface="Calibri" pitchFamily="34" charset="0"/>
                        </a:rPr>
                        <a:t>, mln</a:t>
                      </a:r>
                      <a:r>
                        <a:rPr kumimoji="0" lang="ru-RU" sz="1400" b="0" i="0" u="none" strike="noStrike" cap="none" normalizeH="0" baseline="0" smtClean="0">
                          <a:ln>
                            <a:noFill/>
                          </a:ln>
                          <a:solidFill>
                            <a:schemeClr val="bg1"/>
                          </a:solidFill>
                          <a:effectLst/>
                          <a:latin typeface="Calibri" pitchFamily="34" charset="0"/>
                        </a:rPr>
                        <a:t>. </a:t>
                      </a:r>
                      <a:r>
                        <a:rPr kumimoji="0" lang="en-US" sz="1400" b="0" i="0" u="none" strike="noStrike" cap="none" normalizeH="0" baseline="0" smtClean="0">
                          <a:ln>
                            <a:noFill/>
                          </a:ln>
                          <a:solidFill>
                            <a:schemeClr val="bg1"/>
                          </a:solidFill>
                          <a:effectLst/>
                          <a:latin typeface="Calibri" pitchFamily="34" charset="0"/>
                        </a:rPr>
                        <a:t>Rub</a:t>
                      </a:r>
                      <a:r>
                        <a:rPr kumimoji="0" lang="ru-RU" sz="1400" b="0" i="0" u="none" strike="noStrike" cap="none" normalizeH="0" baseline="0" smtClean="0">
                          <a:ln>
                            <a:noFill/>
                          </a:ln>
                          <a:solidFill>
                            <a:schemeClr val="bg1"/>
                          </a:solidFill>
                          <a:effectLst/>
                          <a:latin typeface="Calibri"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smtClean="0">
                          <a:ln>
                            <a:noFill/>
                          </a:ln>
                          <a:solidFill>
                            <a:schemeClr val="bg1"/>
                          </a:solidFill>
                          <a:effectLst/>
                          <a:latin typeface="Calibri" pitchFamily="34" charset="0"/>
                          <a:cs typeface="Times New Roman" pitchFamily="18" charset="0"/>
                        </a:rPr>
                        <a:t>46,7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rgbClr val="000000"/>
                          </a:solidFill>
                          <a:effectLst/>
                          <a:latin typeface="Calibri" pitchFamily="34" charset="0"/>
                          <a:cs typeface="Times New Roman" pitchFamily="18" charset="0"/>
                        </a:rPr>
                        <a:t>It depends on the branch</a:t>
                      </a:r>
                      <a:endParaRPr kumimoji="0" lang="ru-RU" sz="1400" b="0" i="0" u="none" strike="noStrike" cap="none" normalizeH="0" baseline="0" smtClean="0">
                        <a:ln>
                          <a:noFill/>
                        </a:ln>
                        <a:solidFill>
                          <a:srgbClr val="000000"/>
                        </a:solidFill>
                        <a:effectLst/>
                        <a:latin typeface="Calibri" pitchFamily="34" charset="0"/>
                        <a:cs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35874" name="Text Box 62"/>
          <p:cNvSpPr txBox="1">
            <a:spLocks noChangeArrowheads="1"/>
          </p:cNvSpPr>
          <p:nvPr/>
        </p:nvSpPr>
        <p:spPr bwMode="auto">
          <a:xfrm>
            <a:off x="0" y="692150"/>
            <a:ext cx="5292725" cy="274638"/>
          </a:xfrm>
          <a:prstGeom prst="rect">
            <a:avLst/>
          </a:prstGeom>
          <a:noFill/>
          <a:ln w="9525">
            <a:noFill/>
            <a:miter lim="800000"/>
            <a:headEnd/>
            <a:tailEnd/>
          </a:ln>
        </p:spPr>
        <p:txBody>
          <a:bodyPr>
            <a:spAutoFit/>
          </a:bodyPr>
          <a:lstStyle/>
          <a:p>
            <a:pPr>
              <a:spcBef>
                <a:spcPct val="50000"/>
              </a:spcBef>
            </a:pPr>
            <a:r>
              <a:rPr lang="en-US" sz="1200" b="1"/>
              <a:t>Ore processing volumes and the consumption rate of grinding bodies</a:t>
            </a:r>
            <a:endParaRPr lang="ru-RU" sz="1200" b="1"/>
          </a:p>
        </p:txBody>
      </p:sp>
      <p:pic>
        <p:nvPicPr>
          <p:cNvPr id="35875" name="Picture 63"/>
          <p:cNvPicPr>
            <a:picLocks noChangeAspect="1" noChangeArrowheads="1"/>
          </p:cNvPicPr>
          <p:nvPr/>
        </p:nvPicPr>
        <p:blipFill>
          <a:blip r:embed="rId3"/>
          <a:srcRect/>
          <a:stretch>
            <a:fillRect/>
          </a:stretch>
        </p:blipFill>
        <p:spPr bwMode="auto">
          <a:xfrm>
            <a:off x="0" y="981075"/>
            <a:ext cx="3563938" cy="1152525"/>
          </a:xfrm>
          <a:prstGeom prst="rect">
            <a:avLst/>
          </a:prstGeom>
          <a:noFill/>
          <a:ln w="9525">
            <a:noFill/>
            <a:miter lim="800000"/>
            <a:headEnd/>
            <a:tailEnd/>
          </a:ln>
        </p:spPr>
      </p:pic>
      <p:sp>
        <p:nvSpPr>
          <p:cNvPr id="35876" name="Text Box 64"/>
          <p:cNvSpPr txBox="1">
            <a:spLocks noChangeArrowheads="1"/>
          </p:cNvSpPr>
          <p:nvPr/>
        </p:nvSpPr>
        <p:spPr bwMode="auto">
          <a:xfrm>
            <a:off x="3708400" y="908050"/>
            <a:ext cx="1223963" cy="366713"/>
          </a:xfrm>
          <a:prstGeom prst="rect">
            <a:avLst/>
          </a:prstGeom>
          <a:noFill/>
          <a:ln w="9525">
            <a:noFill/>
            <a:miter lim="800000"/>
            <a:headEnd/>
            <a:tailEnd/>
          </a:ln>
        </p:spPr>
        <p:txBody>
          <a:bodyPr>
            <a:spAutoFit/>
          </a:bodyPr>
          <a:lstStyle/>
          <a:p>
            <a:pPr>
              <a:spcBef>
                <a:spcPct val="50000"/>
              </a:spcBef>
            </a:pPr>
            <a:endParaRPr lang="ru-RU"/>
          </a:p>
        </p:txBody>
      </p:sp>
      <p:sp>
        <p:nvSpPr>
          <p:cNvPr id="35877" name="Text Box 65"/>
          <p:cNvSpPr txBox="1">
            <a:spLocks noChangeArrowheads="1"/>
          </p:cNvSpPr>
          <p:nvPr/>
        </p:nvSpPr>
        <p:spPr bwMode="auto">
          <a:xfrm>
            <a:off x="3492500" y="981075"/>
            <a:ext cx="1439863" cy="674688"/>
          </a:xfrm>
          <a:prstGeom prst="rect">
            <a:avLst/>
          </a:prstGeom>
          <a:noFill/>
          <a:ln w="9525">
            <a:noFill/>
            <a:miter lim="800000"/>
            <a:headEnd/>
            <a:tailEnd/>
          </a:ln>
        </p:spPr>
        <p:txBody>
          <a:bodyPr>
            <a:spAutoFit/>
          </a:bodyPr>
          <a:lstStyle/>
          <a:p>
            <a:pPr>
              <a:spcBef>
                <a:spcPct val="50000"/>
              </a:spcBef>
            </a:pPr>
            <a:r>
              <a:rPr lang="en-US" sz="800" dirty="0">
                <a:latin typeface="Calibri" pitchFamily="34" charset="0"/>
              </a:rPr>
              <a:t>Ore processing volume, </a:t>
            </a:r>
            <a:r>
              <a:rPr lang="en-US" sz="800" dirty="0" err="1">
                <a:latin typeface="Calibri" pitchFamily="34" charset="0"/>
              </a:rPr>
              <a:t>mln</a:t>
            </a:r>
            <a:r>
              <a:rPr lang="en-US" sz="800" dirty="0">
                <a:latin typeface="Calibri" pitchFamily="34" charset="0"/>
              </a:rPr>
              <a:t>. t</a:t>
            </a:r>
          </a:p>
          <a:p>
            <a:pPr>
              <a:lnSpc>
                <a:spcPct val="75000"/>
              </a:lnSpc>
            </a:pPr>
            <a:r>
              <a:rPr lang="en-US" sz="800" dirty="0">
                <a:latin typeface="Calibri" pitchFamily="34" charset="0"/>
              </a:rPr>
              <a:t>Ore concentrate production volume , </a:t>
            </a:r>
            <a:r>
              <a:rPr lang="en-US" sz="800" dirty="0" err="1">
                <a:latin typeface="Calibri" pitchFamily="34" charset="0"/>
              </a:rPr>
              <a:t>mln</a:t>
            </a:r>
            <a:r>
              <a:rPr lang="en-US" sz="800" dirty="0">
                <a:latin typeface="Calibri" pitchFamily="34" charset="0"/>
              </a:rPr>
              <a:t>. t</a:t>
            </a:r>
          </a:p>
          <a:p>
            <a:pPr>
              <a:lnSpc>
                <a:spcPct val="75000"/>
              </a:lnSpc>
            </a:pPr>
            <a:r>
              <a:rPr lang="en-US" sz="800" dirty="0">
                <a:latin typeface="Calibri" pitchFamily="34" charset="0"/>
              </a:rPr>
              <a:t>Rate of use of grinding bodies per one </a:t>
            </a:r>
            <a:r>
              <a:rPr lang="en-US" sz="800" dirty="0" err="1">
                <a:latin typeface="Calibri" pitchFamily="34" charset="0"/>
              </a:rPr>
              <a:t>tonne</a:t>
            </a:r>
            <a:r>
              <a:rPr lang="en-US" sz="800" dirty="0">
                <a:latin typeface="Calibri" pitchFamily="34" charset="0"/>
              </a:rPr>
              <a:t> of the processed ore, kg/t</a:t>
            </a:r>
          </a:p>
        </p:txBody>
      </p:sp>
      <p:sp>
        <p:nvSpPr>
          <p:cNvPr id="35878" name="Text Box 66"/>
          <p:cNvSpPr txBox="1">
            <a:spLocks noChangeArrowheads="1"/>
          </p:cNvSpPr>
          <p:nvPr/>
        </p:nvSpPr>
        <p:spPr bwMode="auto">
          <a:xfrm>
            <a:off x="3348038" y="1628775"/>
            <a:ext cx="1800225" cy="815975"/>
          </a:xfrm>
          <a:prstGeom prst="rect">
            <a:avLst/>
          </a:prstGeom>
          <a:noFill/>
          <a:ln w="9525">
            <a:noFill/>
            <a:miter lim="800000"/>
            <a:headEnd/>
            <a:tailEnd/>
          </a:ln>
        </p:spPr>
        <p:txBody>
          <a:bodyPr>
            <a:spAutoFit/>
          </a:bodyPr>
          <a:lstStyle/>
          <a:p>
            <a:pPr>
              <a:lnSpc>
                <a:spcPct val="75000"/>
              </a:lnSpc>
              <a:spcBef>
                <a:spcPct val="50000"/>
              </a:spcBef>
            </a:pPr>
            <a:r>
              <a:rPr lang="en-US" sz="1000" dirty="0">
                <a:latin typeface="Calibri" pitchFamily="34" charset="0"/>
              </a:rPr>
              <a:t>In the course of further field development it is expected to have a decrease in the concentrate specific yield from a </a:t>
            </a:r>
            <a:r>
              <a:rPr lang="en-US" sz="1000" dirty="0" err="1">
                <a:latin typeface="Calibri" pitchFamily="34" charset="0"/>
              </a:rPr>
              <a:t>tonne</a:t>
            </a:r>
            <a:r>
              <a:rPr lang="en-US" sz="1000" dirty="0">
                <a:latin typeface="Calibri" pitchFamily="34" charset="0"/>
              </a:rPr>
              <a:t> of in-process ore</a:t>
            </a:r>
            <a:endParaRPr lang="ru-RU" sz="1000" dirty="0">
              <a:latin typeface="Calibri" pitchFamily="34" charset="0"/>
            </a:endParaRPr>
          </a:p>
          <a:p>
            <a:endParaRPr lang="ru-RU" sz="1000" dirty="0">
              <a:latin typeface="Calibri" pitchFamily="34" charset="0"/>
            </a:endParaRPr>
          </a:p>
        </p:txBody>
      </p:sp>
      <p:sp>
        <p:nvSpPr>
          <p:cNvPr id="35879" name="Text Box 67"/>
          <p:cNvSpPr txBox="1">
            <a:spLocks noChangeArrowheads="1"/>
          </p:cNvSpPr>
          <p:nvPr/>
        </p:nvSpPr>
        <p:spPr bwMode="auto">
          <a:xfrm>
            <a:off x="0" y="2133600"/>
            <a:ext cx="3203575" cy="457200"/>
          </a:xfrm>
          <a:prstGeom prst="rect">
            <a:avLst/>
          </a:prstGeom>
          <a:noFill/>
          <a:ln w="9525">
            <a:noFill/>
            <a:miter lim="800000"/>
            <a:headEnd/>
            <a:tailEnd/>
          </a:ln>
        </p:spPr>
        <p:txBody>
          <a:bodyPr>
            <a:spAutoFit/>
          </a:bodyPr>
          <a:lstStyle/>
          <a:p>
            <a:pPr>
              <a:spcBef>
                <a:spcPct val="50000"/>
              </a:spcBef>
            </a:pPr>
            <a:r>
              <a:rPr lang="en-US" sz="1200" b="1"/>
              <a:t>Consumption volume of grinding bodies,</a:t>
            </a:r>
            <a:r>
              <a:rPr lang="en-US" sz="1200"/>
              <a:t> th. tonnes a year</a:t>
            </a:r>
            <a:endParaRPr lang="ru-RU" sz="1200"/>
          </a:p>
        </p:txBody>
      </p:sp>
      <p:pic>
        <p:nvPicPr>
          <p:cNvPr id="35880" name="Picture 68"/>
          <p:cNvPicPr>
            <a:picLocks noChangeAspect="1" noChangeArrowheads="1"/>
          </p:cNvPicPr>
          <p:nvPr/>
        </p:nvPicPr>
        <p:blipFill>
          <a:blip r:embed="rId4"/>
          <a:srcRect/>
          <a:stretch>
            <a:fillRect/>
          </a:stretch>
        </p:blipFill>
        <p:spPr bwMode="auto">
          <a:xfrm>
            <a:off x="0" y="2565400"/>
            <a:ext cx="3492500" cy="1152525"/>
          </a:xfrm>
          <a:prstGeom prst="rect">
            <a:avLst/>
          </a:prstGeom>
          <a:noFill/>
          <a:ln w="9525">
            <a:noFill/>
            <a:miter lim="800000"/>
            <a:headEnd/>
            <a:tailEnd/>
          </a:ln>
        </p:spPr>
      </p:pic>
      <p:sp>
        <p:nvSpPr>
          <p:cNvPr id="35881" name="Text Box 69"/>
          <p:cNvSpPr txBox="1">
            <a:spLocks noChangeArrowheads="1"/>
          </p:cNvSpPr>
          <p:nvPr/>
        </p:nvSpPr>
        <p:spPr bwMode="auto">
          <a:xfrm>
            <a:off x="3492500" y="2565400"/>
            <a:ext cx="1439863" cy="681038"/>
          </a:xfrm>
          <a:prstGeom prst="rect">
            <a:avLst/>
          </a:prstGeom>
          <a:noFill/>
          <a:ln w="9525">
            <a:noFill/>
            <a:miter lim="800000"/>
            <a:headEnd/>
            <a:tailEnd/>
          </a:ln>
        </p:spPr>
        <p:txBody>
          <a:bodyPr>
            <a:spAutoFit/>
          </a:bodyPr>
          <a:lstStyle/>
          <a:p>
            <a:pPr>
              <a:lnSpc>
                <a:spcPct val="75000"/>
              </a:lnSpc>
              <a:spcBef>
                <a:spcPct val="200000"/>
              </a:spcBef>
            </a:pPr>
            <a:endParaRPr lang="en-US" sz="800">
              <a:latin typeface="Calibri" pitchFamily="34" charset="0"/>
            </a:endParaRPr>
          </a:p>
          <a:p>
            <a:pPr>
              <a:lnSpc>
                <a:spcPct val="75000"/>
              </a:lnSpc>
              <a:spcBef>
                <a:spcPct val="30000"/>
              </a:spcBef>
            </a:pPr>
            <a:r>
              <a:rPr lang="en-US" sz="800">
                <a:latin typeface="Calibri" pitchFamily="34" charset="0"/>
              </a:rPr>
              <a:t>Grinding balls, D 40 mm</a:t>
            </a:r>
          </a:p>
          <a:p>
            <a:pPr>
              <a:lnSpc>
                <a:spcPct val="75000"/>
              </a:lnSpc>
            </a:pPr>
            <a:r>
              <a:rPr lang="en-US" sz="800">
                <a:latin typeface="Calibri" pitchFamily="34" charset="0"/>
              </a:rPr>
              <a:t>Grinding balls, D 60 mm</a:t>
            </a:r>
            <a:endParaRPr lang="ru-RU" sz="800">
              <a:latin typeface="Calibri" pitchFamily="34" charset="0"/>
            </a:endParaRPr>
          </a:p>
          <a:p>
            <a:pPr>
              <a:lnSpc>
                <a:spcPct val="75000"/>
              </a:lnSpc>
            </a:pPr>
            <a:r>
              <a:rPr lang="en-US" sz="800">
                <a:latin typeface="Calibri" pitchFamily="34" charset="0"/>
              </a:rPr>
              <a:t>Grinding balls, D 100 mm</a:t>
            </a:r>
            <a:endParaRPr lang="en-US" sz="1000">
              <a:latin typeface="Calibri" pitchFamily="34" charset="0"/>
            </a:endParaRPr>
          </a:p>
          <a:p>
            <a:pPr>
              <a:lnSpc>
                <a:spcPct val="75000"/>
              </a:lnSpc>
            </a:pPr>
            <a:endParaRPr lang="ru-RU" sz="800">
              <a:latin typeface="Calibri" pitchFamily="34" charset="0"/>
            </a:endParaRPr>
          </a:p>
          <a:p>
            <a:pPr>
              <a:lnSpc>
                <a:spcPct val="75000"/>
              </a:lnSpc>
            </a:pPr>
            <a:endParaRPr lang="ru-RU" sz="800">
              <a:latin typeface="Calibri" pitchFamily="34" charset="0"/>
            </a:endParaRPr>
          </a:p>
        </p:txBody>
      </p:sp>
      <p:sp>
        <p:nvSpPr>
          <p:cNvPr id="35882" name="Text Box 70"/>
          <p:cNvSpPr txBox="1">
            <a:spLocks noChangeArrowheads="1"/>
          </p:cNvSpPr>
          <p:nvPr/>
        </p:nvSpPr>
        <p:spPr bwMode="auto">
          <a:xfrm>
            <a:off x="3276600" y="2997200"/>
            <a:ext cx="1655763" cy="777875"/>
          </a:xfrm>
          <a:prstGeom prst="rect">
            <a:avLst/>
          </a:prstGeom>
          <a:noFill/>
          <a:ln w="9525">
            <a:noFill/>
            <a:miter lim="800000"/>
            <a:headEnd/>
            <a:tailEnd/>
          </a:ln>
        </p:spPr>
        <p:txBody>
          <a:bodyPr>
            <a:spAutoFit/>
          </a:bodyPr>
          <a:lstStyle/>
          <a:p>
            <a:pPr>
              <a:lnSpc>
                <a:spcPct val="75000"/>
              </a:lnSpc>
              <a:spcBef>
                <a:spcPct val="50000"/>
              </a:spcBef>
            </a:pPr>
            <a:r>
              <a:rPr lang="en-US" sz="1000" dirty="0">
                <a:latin typeface="Calibri" pitchFamily="34" charset="0"/>
              </a:rPr>
              <a:t>The rate of use of grinding bodies per one </a:t>
            </a:r>
            <a:r>
              <a:rPr lang="en-US" sz="1000" dirty="0" err="1">
                <a:latin typeface="Calibri" pitchFamily="34" charset="0"/>
              </a:rPr>
              <a:t>tonne</a:t>
            </a:r>
            <a:r>
              <a:rPr lang="en-US" sz="1000" dirty="0">
                <a:latin typeface="Calibri" pitchFamily="34" charset="0"/>
              </a:rPr>
              <a:t> of in-process ore will keep on growing</a:t>
            </a:r>
            <a:r>
              <a:rPr lang="en-US" sz="1000" baseline="30000" dirty="0">
                <a:latin typeface="Calibri" pitchFamily="34" charset="0"/>
              </a:rPr>
              <a:t>1 </a:t>
            </a:r>
            <a:r>
              <a:rPr lang="en-US" sz="1000" dirty="0">
                <a:latin typeface="Calibri" pitchFamily="34" charset="0"/>
              </a:rPr>
              <a:t>because of the gradual decline in ore preparation characteristics </a:t>
            </a:r>
            <a:endParaRPr lang="ru-RU" sz="1000" dirty="0">
              <a:latin typeface="Calibri" pitchFamily="34" charset="0"/>
            </a:endParaRPr>
          </a:p>
        </p:txBody>
      </p:sp>
      <p:sp>
        <p:nvSpPr>
          <p:cNvPr id="35883" name="Text Box 71"/>
          <p:cNvSpPr txBox="1">
            <a:spLocks noChangeArrowheads="1"/>
          </p:cNvSpPr>
          <p:nvPr/>
        </p:nvSpPr>
        <p:spPr bwMode="auto">
          <a:xfrm>
            <a:off x="0" y="3716338"/>
            <a:ext cx="5003800" cy="276225"/>
          </a:xfrm>
          <a:prstGeom prst="rect">
            <a:avLst/>
          </a:prstGeom>
          <a:noFill/>
          <a:ln w="9525">
            <a:noFill/>
            <a:miter lim="800000"/>
            <a:headEnd/>
            <a:tailEnd/>
          </a:ln>
        </p:spPr>
        <p:txBody>
          <a:bodyPr>
            <a:spAutoFit/>
          </a:bodyPr>
          <a:lstStyle/>
          <a:p>
            <a:pPr>
              <a:lnSpc>
                <a:spcPct val="75000"/>
              </a:lnSpc>
            </a:pPr>
            <a:r>
              <a:rPr lang="en-US" sz="800">
                <a:latin typeface="Calibri" pitchFamily="34" charset="0"/>
              </a:rPr>
              <a:t>1. With disregard for a possible effect from the change of a supplier and/or a type of grinding bodies</a:t>
            </a:r>
          </a:p>
          <a:p>
            <a:pPr>
              <a:lnSpc>
                <a:spcPct val="75000"/>
              </a:lnSpc>
            </a:pPr>
            <a:r>
              <a:rPr lang="en-US" sz="800">
                <a:latin typeface="Calibri" pitchFamily="34" charset="0"/>
              </a:rPr>
              <a:t>Source: SGOK, </a:t>
            </a:r>
            <a:r>
              <a:rPr lang="en-US" sz="800">
                <a:solidFill>
                  <a:srgbClr val="000000"/>
                </a:solidFill>
                <a:latin typeface="Calibri" pitchFamily="34" charset="0"/>
              </a:rPr>
              <a:t>the analysis made by A.T. Kearney</a:t>
            </a:r>
          </a:p>
        </p:txBody>
      </p:sp>
      <p:sp>
        <p:nvSpPr>
          <p:cNvPr id="35884" name="Text Box 72"/>
          <p:cNvSpPr txBox="1">
            <a:spLocks noChangeArrowheads="1"/>
          </p:cNvSpPr>
          <p:nvPr/>
        </p:nvSpPr>
        <p:spPr bwMode="auto">
          <a:xfrm>
            <a:off x="0" y="4076700"/>
            <a:ext cx="5076825" cy="457200"/>
          </a:xfrm>
          <a:prstGeom prst="rect">
            <a:avLst/>
          </a:prstGeom>
          <a:noFill/>
          <a:ln w="9525">
            <a:noFill/>
            <a:miter lim="800000"/>
            <a:headEnd/>
            <a:tailEnd/>
          </a:ln>
        </p:spPr>
        <p:txBody>
          <a:bodyPr>
            <a:spAutoFit/>
          </a:bodyPr>
          <a:lstStyle/>
          <a:p>
            <a:pPr>
              <a:spcBef>
                <a:spcPct val="50000"/>
              </a:spcBef>
            </a:pPr>
            <a:r>
              <a:rPr lang="en-US" sz="1200"/>
              <a:t>Taking into account a number of large-scale projects in copper, iron and gold a market growth of grinding bodies can be expected by 2020.</a:t>
            </a:r>
            <a:endParaRPr lang="ru-RU" sz="1200"/>
          </a:p>
        </p:txBody>
      </p:sp>
      <p:pic>
        <p:nvPicPr>
          <p:cNvPr id="35885" name="Picture 73"/>
          <p:cNvPicPr>
            <a:picLocks noChangeAspect="1" noChangeArrowheads="1"/>
          </p:cNvPicPr>
          <p:nvPr/>
        </p:nvPicPr>
        <p:blipFill>
          <a:blip r:embed="rId5"/>
          <a:srcRect/>
          <a:stretch>
            <a:fillRect/>
          </a:stretch>
        </p:blipFill>
        <p:spPr bwMode="auto">
          <a:xfrm>
            <a:off x="0" y="4508500"/>
            <a:ext cx="5005388" cy="2349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Прямоугольник 24"/>
          <p:cNvSpPr/>
          <p:nvPr/>
        </p:nvSpPr>
        <p:spPr>
          <a:xfrm>
            <a:off x="6452592" y="97468"/>
            <a:ext cx="2583904" cy="6427876"/>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ln>
                  <a:solidFill>
                    <a:schemeClr val="tx1"/>
                  </a:solidFill>
                </a:ln>
                <a:solidFill>
                  <a:schemeClr val="tx1"/>
                </a:solidFill>
              </a:rPr>
              <a:t> </a:t>
            </a:r>
          </a:p>
        </p:txBody>
      </p:sp>
      <p:sp>
        <p:nvSpPr>
          <p:cNvPr id="24" name="Прямоугольник 23"/>
          <p:cNvSpPr/>
          <p:nvPr/>
        </p:nvSpPr>
        <p:spPr>
          <a:xfrm>
            <a:off x="107504" y="97468"/>
            <a:ext cx="6192688" cy="6427876"/>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ln>
                  <a:solidFill>
                    <a:schemeClr val="tx1"/>
                  </a:solidFill>
                </a:ln>
                <a:solidFill>
                  <a:schemeClr val="tx1"/>
                </a:solidFill>
              </a:rPr>
              <a:t> </a:t>
            </a:r>
          </a:p>
        </p:txBody>
      </p:sp>
      <p:sp>
        <p:nvSpPr>
          <p:cNvPr id="36867" name="TextBox 3"/>
          <p:cNvSpPr txBox="1">
            <a:spLocks noChangeArrowheads="1"/>
          </p:cNvSpPr>
          <p:nvPr/>
        </p:nvSpPr>
        <p:spPr bwMode="auto">
          <a:xfrm>
            <a:off x="439738" y="1666875"/>
            <a:ext cx="5140325" cy="495300"/>
          </a:xfrm>
          <a:prstGeom prst="rect">
            <a:avLst/>
          </a:prstGeom>
          <a:noFill/>
          <a:ln w="12700" cap="rnd">
            <a:noFill/>
            <a:miter lim="800000"/>
            <a:headEnd/>
            <a:tailEnd/>
          </a:ln>
        </p:spPr>
        <p:txBody>
          <a:bodyPr lIns="0" tIns="0" rIns="0" bIns="0">
            <a:spAutoFit/>
          </a:bodyPr>
          <a:lstStyle/>
          <a:p>
            <a:pPr algn="ctr">
              <a:lnSpc>
                <a:spcPct val="90000"/>
              </a:lnSpc>
              <a:buClr>
                <a:schemeClr val="bg2"/>
              </a:buClr>
            </a:pPr>
            <a:r>
              <a:rPr lang="en-US" b="1">
                <a:solidFill>
                  <a:srgbClr val="000000"/>
                </a:solidFill>
                <a:cs typeface="Arial" charset="0"/>
              </a:rPr>
              <a:t>Historical price behaviour</a:t>
            </a:r>
            <a:r>
              <a:rPr lang="ru-RU" b="1">
                <a:solidFill>
                  <a:srgbClr val="000000"/>
                </a:solidFill>
                <a:cs typeface="Arial" charset="0"/>
              </a:rPr>
              <a:t>* </a:t>
            </a:r>
            <a:r>
              <a:rPr lang="en-US" b="1">
                <a:solidFill>
                  <a:srgbClr val="000000"/>
                </a:solidFill>
                <a:cs typeface="Arial" charset="0"/>
              </a:rPr>
              <a:t>for grinding balls</a:t>
            </a:r>
            <a:r>
              <a:rPr lang="ru-RU" b="1">
                <a:solidFill>
                  <a:srgbClr val="000000"/>
                </a:solidFill>
                <a:latin typeface="Calibri" pitchFamily="34" charset="0"/>
                <a:cs typeface="Arial" charset="0"/>
              </a:rPr>
              <a:t>,</a:t>
            </a:r>
          </a:p>
          <a:p>
            <a:pPr algn="ctr">
              <a:lnSpc>
                <a:spcPct val="90000"/>
              </a:lnSpc>
              <a:buClr>
                <a:schemeClr val="bg2"/>
              </a:buClr>
            </a:pPr>
            <a:r>
              <a:rPr lang="en-US">
                <a:solidFill>
                  <a:srgbClr val="000000"/>
                </a:solidFill>
                <a:cs typeface="Arial" charset="0"/>
              </a:rPr>
              <a:t>th</a:t>
            </a:r>
            <a:r>
              <a:rPr lang="ru-RU">
                <a:solidFill>
                  <a:srgbClr val="000000"/>
                </a:solidFill>
                <a:cs typeface="Arial" charset="0"/>
              </a:rPr>
              <a:t>. </a:t>
            </a:r>
            <a:r>
              <a:rPr lang="en-US">
                <a:solidFill>
                  <a:srgbClr val="000000"/>
                </a:solidFill>
                <a:cs typeface="Arial" charset="0"/>
              </a:rPr>
              <a:t>Rub</a:t>
            </a:r>
            <a:r>
              <a:rPr lang="ru-RU">
                <a:solidFill>
                  <a:srgbClr val="000000"/>
                </a:solidFill>
                <a:cs typeface="Arial" charset="0"/>
              </a:rPr>
              <a:t>. / </a:t>
            </a:r>
            <a:r>
              <a:rPr lang="en-US">
                <a:solidFill>
                  <a:srgbClr val="000000"/>
                </a:solidFill>
                <a:cs typeface="Arial" charset="0"/>
              </a:rPr>
              <a:t>t</a:t>
            </a:r>
          </a:p>
        </p:txBody>
      </p:sp>
      <p:sp>
        <p:nvSpPr>
          <p:cNvPr id="36868" name="TextBox 4"/>
          <p:cNvSpPr txBox="1">
            <a:spLocks noChangeArrowheads="1"/>
          </p:cNvSpPr>
          <p:nvPr/>
        </p:nvSpPr>
        <p:spPr bwMode="auto">
          <a:xfrm>
            <a:off x="244475" y="5949950"/>
            <a:ext cx="6400800" cy="368300"/>
          </a:xfrm>
          <a:prstGeom prst="rect">
            <a:avLst/>
          </a:prstGeom>
          <a:noFill/>
          <a:ln w="6350" cap="rnd">
            <a:noFill/>
            <a:miter lim="800000"/>
            <a:headEnd/>
            <a:tailEnd/>
          </a:ln>
        </p:spPr>
        <p:txBody>
          <a:bodyPr lIns="0" tIns="0" rIns="0" bIns="0" anchor="b"/>
          <a:lstStyle/>
          <a:p>
            <a:pPr>
              <a:lnSpc>
                <a:spcPct val="90000"/>
              </a:lnSpc>
            </a:pPr>
            <a:r>
              <a:rPr lang="en-US" sz="800"/>
              <a:t>Source</a:t>
            </a:r>
            <a:r>
              <a:rPr lang="ru-RU" sz="800"/>
              <a:t>: </a:t>
            </a:r>
            <a:r>
              <a:rPr lang="en-US" sz="800"/>
              <a:t>SGOK of “NLMK” PAO</a:t>
            </a:r>
            <a:r>
              <a:rPr lang="ru-RU" sz="800"/>
              <a:t>, </a:t>
            </a:r>
            <a:r>
              <a:rPr lang="en-US" sz="800"/>
              <a:t>the analysis made by A.T. Kearney</a:t>
            </a:r>
          </a:p>
        </p:txBody>
      </p:sp>
      <p:sp>
        <p:nvSpPr>
          <p:cNvPr id="36869" name="Title 3"/>
          <p:cNvSpPr txBox="1">
            <a:spLocks/>
          </p:cNvSpPr>
          <p:nvPr/>
        </p:nvSpPr>
        <p:spPr bwMode="auto">
          <a:xfrm>
            <a:off x="244475" y="692150"/>
            <a:ext cx="5911850" cy="665163"/>
          </a:xfrm>
          <a:prstGeom prst="rect">
            <a:avLst/>
          </a:prstGeom>
          <a:noFill/>
          <a:ln w="9525">
            <a:noFill/>
            <a:miter lim="800000"/>
            <a:headEnd/>
            <a:tailEnd/>
          </a:ln>
        </p:spPr>
        <p:txBody>
          <a:bodyPr anchor="ctr"/>
          <a:lstStyle/>
          <a:p>
            <a:r>
              <a:rPr lang="en-US">
                <a:latin typeface="Calibri" pitchFamily="34" charset="0"/>
              </a:rPr>
              <a:t>In</a:t>
            </a:r>
            <a:r>
              <a:rPr lang="ru-RU">
                <a:latin typeface="Calibri" pitchFamily="34" charset="0"/>
              </a:rPr>
              <a:t> 2015-2017 </a:t>
            </a:r>
            <a:r>
              <a:rPr lang="en-US">
                <a:latin typeface="Calibri" pitchFamily="34" charset="0"/>
              </a:rPr>
              <a:t>the price behaviour of grinding balls reflected the change of prices for steel with a time lag of 3-6 months</a:t>
            </a:r>
            <a:r>
              <a:rPr lang="ru-RU">
                <a:latin typeface="Calibri" pitchFamily="34" charset="0"/>
              </a:rPr>
              <a:t> </a:t>
            </a:r>
            <a:endParaRPr lang="en-US">
              <a:latin typeface="Calibri" pitchFamily="34" charset="0"/>
            </a:endParaRPr>
          </a:p>
        </p:txBody>
      </p:sp>
      <p:cxnSp>
        <p:nvCxnSpPr>
          <p:cNvPr id="68" name="Straight Connector 22"/>
          <p:cNvCxnSpPr/>
          <p:nvPr>
            <p:custDataLst>
              <p:tags r:id="rId1"/>
            </p:custDataLst>
          </p:nvPr>
        </p:nvCxnSpPr>
        <p:spPr bwMode="gray">
          <a:xfrm>
            <a:off x="244475" y="4694238"/>
            <a:ext cx="328613" cy="0"/>
          </a:xfrm>
          <a:prstGeom prst="line">
            <a:avLst/>
          </a:prstGeom>
          <a:ln w="19050" cap="flat">
            <a:solidFill>
              <a:srgbClr val="77824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12"/>
          <p:cNvCxnSpPr/>
          <p:nvPr>
            <p:custDataLst>
              <p:tags r:id="rId2"/>
            </p:custDataLst>
          </p:nvPr>
        </p:nvCxnSpPr>
        <p:spPr bwMode="gray">
          <a:xfrm>
            <a:off x="244475" y="4506913"/>
            <a:ext cx="328613" cy="0"/>
          </a:xfrm>
          <a:prstGeom prst="line">
            <a:avLst/>
          </a:prstGeom>
          <a:ln w="19050" cap="flat">
            <a:solidFill>
              <a:srgbClr val="9B1717"/>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26"/>
          <p:cNvCxnSpPr/>
          <p:nvPr>
            <p:custDataLst>
              <p:tags r:id="rId3"/>
            </p:custDataLst>
          </p:nvPr>
        </p:nvCxnSpPr>
        <p:spPr bwMode="gray">
          <a:xfrm>
            <a:off x="3024188" y="4694238"/>
            <a:ext cx="328612" cy="0"/>
          </a:xfrm>
          <a:prstGeom prst="line">
            <a:avLst/>
          </a:prstGeom>
          <a:ln w="28575" cap="flat">
            <a:solidFill>
              <a:srgbClr val="FCA248"/>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25"/>
          <p:cNvCxnSpPr/>
          <p:nvPr>
            <p:custDataLst>
              <p:tags r:id="rId4"/>
            </p:custDataLst>
          </p:nvPr>
        </p:nvCxnSpPr>
        <p:spPr bwMode="gray">
          <a:xfrm>
            <a:off x="3024188" y="4506913"/>
            <a:ext cx="328612" cy="0"/>
          </a:xfrm>
          <a:prstGeom prst="line">
            <a:avLst/>
          </a:prstGeom>
          <a:ln w="19050" cap="flat">
            <a:solidFill>
              <a:srgbClr val="36408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46"/>
          <p:cNvCxnSpPr/>
          <p:nvPr>
            <p:custDataLst>
              <p:tags r:id="rId5"/>
            </p:custDataLst>
          </p:nvPr>
        </p:nvCxnSpPr>
        <p:spPr bwMode="gray">
          <a:xfrm>
            <a:off x="3187700" y="4638675"/>
            <a:ext cx="0" cy="111125"/>
          </a:xfrm>
          <a:prstGeom prst="line">
            <a:avLst/>
          </a:prstGeom>
          <a:ln w="9525" cap="flat">
            <a:solidFill>
              <a:srgbClr val="FCA248"/>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41"/>
          <p:cNvCxnSpPr/>
          <p:nvPr>
            <p:custDataLst>
              <p:tags r:id="rId6"/>
            </p:custDataLst>
          </p:nvPr>
        </p:nvCxnSpPr>
        <p:spPr bwMode="gray">
          <a:xfrm flipH="1">
            <a:off x="3132138" y="4638675"/>
            <a:ext cx="111125" cy="111125"/>
          </a:xfrm>
          <a:prstGeom prst="line">
            <a:avLst/>
          </a:prstGeom>
          <a:ln w="9525" cap="flat">
            <a:solidFill>
              <a:srgbClr val="FCA248"/>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34"/>
          <p:cNvCxnSpPr/>
          <p:nvPr>
            <p:custDataLst>
              <p:tags r:id="rId7"/>
            </p:custDataLst>
          </p:nvPr>
        </p:nvCxnSpPr>
        <p:spPr bwMode="gray">
          <a:xfrm>
            <a:off x="3132138" y="4638675"/>
            <a:ext cx="111125" cy="111125"/>
          </a:xfrm>
          <a:prstGeom prst="line">
            <a:avLst/>
          </a:prstGeom>
          <a:ln w="9525" cap="flat">
            <a:solidFill>
              <a:srgbClr val="FCA248"/>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Diamond 131"/>
          <p:cNvSpPr/>
          <p:nvPr>
            <p:custDataLst>
              <p:tags r:id="rId8"/>
            </p:custDataLst>
          </p:nvPr>
        </p:nvSpPr>
        <p:spPr bwMode="auto">
          <a:xfrm>
            <a:off x="3144838" y="4464050"/>
            <a:ext cx="85725" cy="85725"/>
          </a:xfrm>
          <a:prstGeom prst="diamond">
            <a:avLst/>
          </a:prstGeom>
          <a:solidFill>
            <a:srgbClr val="364086"/>
          </a:solidFill>
          <a:ln w="9525" cap="flat">
            <a:solidFill>
              <a:srgbClr val="36408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endParaRPr lang="en-US" sz="1400" dirty="0">
              <a:solidFill>
                <a:schemeClr val="bg1"/>
              </a:solidFill>
              <a:latin typeface="Arial" pitchFamily="34" charset="0"/>
              <a:cs typeface="Arial" pitchFamily="34" charset="0"/>
            </a:endParaRPr>
          </a:p>
        </p:txBody>
      </p:sp>
      <p:sp>
        <p:nvSpPr>
          <p:cNvPr id="76" name="Rectangle 40"/>
          <p:cNvSpPr/>
          <p:nvPr>
            <p:custDataLst>
              <p:tags r:id="rId9"/>
            </p:custDataLst>
          </p:nvPr>
        </p:nvSpPr>
        <p:spPr bwMode="auto">
          <a:xfrm>
            <a:off x="365125" y="4651375"/>
            <a:ext cx="85725" cy="85725"/>
          </a:xfrm>
          <a:prstGeom prst="rect">
            <a:avLst/>
          </a:prstGeom>
          <a:solidFill>
            <a:srgbClr val="778242"/>
          </a:solidFill>
          <a:ln w="9525" cap="flat">
            <a:solidFill>
              <a:srgbClr val="77824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endParaRPr lang="en-US" sz="1400" dirty="0">
              <a:solidFill>
                <a:schemeClr val="bg1"/>
              </a:solidFill>
              <a:latin typeface="Arial" pitchFamily="34" charset="0"/>
              <a:cs typeface="Arial" pitchFamily="34" charset="0"/>
            </a:endParaRPr>
          </a:p>
        </p:txBody>
      </p:sp>
      <p:sp>
        <p:nvSpPr>
          <p:cNvPr id="77" name="Oval 38"/>
          <p:cNvSpPr/>
          <p:nvPr>
            <p:custDataLst>
              <p:tags r:id="rId10"/>
            </p:custDataLst>
          </p:nvPr>
        </p:nvSpPr>
        <p:spPr bwMode="auto">
          <a:xfrm>
            <a:off x="365125" y="4464050"/>
            <a:ext cx="85725" cy="85725"/>
          </a:xfrm>
          <a:prstGeom prst="ellipse">
            <a:avLst/>
          </a:prstGeom>
          <a:solidFill>
            <a:srgbClr val="9B1717"/>
          </a:solidFill>
          <a:ln w="9525" cap="flat">
            <a:solidFill>
              <a:srgbClr val="9B171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endParaRPr lang="de-DE" sz="1400" dirty="0">
              <a:solidFill>
                <a:schemeClr val="bg1"/>
              </a:solidFill>
              <a:latin typeface="Arial" pitchFamily="34" charset="0"/>
              <a:cs typeface="Arial" pitchFamily="34" charset="0"/>
            </a:endParaRPr>
          </a:p>
        </p:txBody>
      </p:sp>
      <p:sp>
        <p:nvSpPr>
          <p:cNvPr id="78" name="Rectangle 47"/>
          <p:cNvSpPr/>
          <p:nvPr>
            <p:custDataLst>
              <p:tags r:id="rId11"/>
            </p:custDataLst>
          </p:nvPr>
        </p:nvSpPr>
        <p:spPr bwMode="auto">
          <a:xfrm>
            <a:off x="623888" y="4437063"/>
            <a:ext cx="2508250" cy="136525"/>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000">
                <a:solidFill>
                  <a:schemeClr val="tx1"/>
                </a:solidFill>
                <a:cs typeface="Arial" charset="0"/>
              </a:rPr>
              <a:t>Steel balls</a:t>
            </a:r>
            <a:r>
              <a:rPr lang="ru-RU" sz="1000">
                <a:solidFill>
                  <a:schemeClr val="tx1"/>
                </a:solidFill>
                <a:cs typeface="Arial" charset="0"/>
              </a:rPr>
              <a:t>, </a:t>
            </a:r>
            <a:r>
              <a:rPr lang="en-IE" sz="1000">
                <a:solidFill>
                  <a:schemeClr val="tx1"/>
                </a:solidFill>
                <a:cs typeface="Arial" charset="0"/>
              </a:rPr>
              <a:t>D 100 mm</a:t>
            </a:r>
            <a:r>
              <a:rPr lang="ru-RU" sz="1000">
                <a:solidFill>
                  <a:schemeClr val="tx1"/>
                </a:solidFill>
                <a:cs typeface="Arial" charset="0"/>
              </a:rPr>
              <a:t>, </a:t>
            </a:r>
            <a:r>
              <a:rPr lang="en-US" sz="1000">
                <a:solidFill>
                  <a:schemeClr val="tx1"/>
                </a:solidFill>
                <a:cs typeface="Arial" charset="0"/>
              </a:rPr>
              <a:t>hardness of group </a:t>
            </a:r>
            <a:r>
              <a:rPr lang="ru-RU" sz="1000">
                <a:solidFill>
                  <a:schemeClr val="tx1"/>
                </a:solidFill>
                <a:cs typeface="Arial" charset="0"/>
              </a:rPr>
              <a:t>3</a:t>
            </a:r>
            <a:endParaRPr lang="en-US" sz="1000">
              <a:solidFill>
                <a:schemeClr val="tx1"/>
              </a:solidFill>
              <a:latin typeface="Arial" charset="0"/>
              <a:cs typeface="Arial" charset="0"/>
              <a:sym typeface="Arial" charset="0"/>
            </a:endParaRPr>
          </a:p>
        </p:txBody>
      </p:sp>
      <p:sp>
        <p:nvSpPr>
          <p:cNvPr id="79" name="Rectangle 51"/>
          <p:cNvSpPr/>
          <p:nvPr>
            <p:custDataLst>
              <p:tags r:id="rId12"/>
            </p:custDataLst>
          </p:nvPr>
        </p:nvSpPr>
        <p:spPr bwMode="auto">
          <a:xfrm>
            <a:off x="623888" y="4624388"/>
            <a:ext cx="1473200" cy="136525"/>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000">
                <a:solidFill>
                  <a:schemeClr val="tx1"/>
                </a:solidFill>
                <a:cs typeface="Arial" charset="0"/>
              </a:rPr>
              <a:t>Steel balls</a:t>
            </a:r>
            <a:r>
              <a:rPr lang="ru-RU" sz="1000">
                <a:solidFill>
                  <a:schemeClr val="tx1"/>
                </a:solidFill>
                <a:cs typeface="Arial" charset="0"/>
              </a:rPr>
              <a:t>, </a:t>
            </a:r>
            <a:r>
              <a:rPr lang="en-IE" sz="1000">
                <a:solidFill>
                  <a:schemeClr val="tx1"/>
                </a:solidFill>
                <a:cs typeface="Arial" charset="0"/>
              </a:rPr>
              <a:t>D 60 mm</a:t>
            </a:r>
            <a:r>
              <a:rPr lang="ru-RU" sz="1000">
                <a:solidFill>
                  <a:schemeClr val="tx1"/>
                </a:solidFill>
                <a:cs typeface="Arial" charset="0"/>
              </a:rPr>
              <a:t>, </a:t>
            </a:r>
            <a:r>
              <a:rPr lang="en-US" sz="1000">
                <a:solidFill>
                  <a:schemeClr val="tx1"/>
                </a:solidFill>
                <a:cs typeface="Arial" charset="0"/>
              </a:rPr>
              <a:t>hardness of groups </a:t>
            </a:r>
            <a:r>
              <a:rPr lang="ru-RU" sz="1000">
                <a:solidFill>
                  <a:schemeClr val="tx1"/>
                </a:solidFill>
                <a:cs typeface="Arial" charset="0"/>
              </a:rPr>
              <a:t>2-3</a:t>
            </a:r>
            <a:endParaRPr lang="en-US" sz="1000">
              <a:solidFill>
                <a:schemeClr val="tx1"/>
              </a:solidFill>
              <a:latin typeface="Arial" charset="0"/>
              <a:cs typeface="Arial" charset="0"/>
              <a:sym typeface="Arial" charset="0"/>
            </a:endParaRPr>
          </a:p>
        </p:txBody>
      </p:sp>
      <p:sp>
        <p:nvSpPr>
          <p:cNvPr id="80" name="Rectangle 52"/>
          <p:cNvSpPr/>
          <p:nvPr>
            <p:custDataLst>
              <p:tags r:id="rId13"/>
            </p:custDataLst>
          </p:nvPr>
        </p:nvSpPr>
        <p:spPr bwMode="auto">
          <a:xfrm>
            <a:off x="3403600" y="4437063"/>
            <a:ext cx="1473200" cy="136525"/>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000">
                <a:solidFill>
                  <a:schemeClr val="tx1"/>
                </a:solidFill>
                <a:cs typeface="Arial" charset="0"/>
              </a:rPr>
              <a:t>Steel balls</a:t>
            </a:r>
            <a:r>
              <a:rPr lang="ru-RU" sz="1000">
                <a:solidFill>
                  <a:schemeClr val="tx1"/>
                </a:solidFill>
                <a:cs typeface="Arial" charset="0"/>
              </a:rPr>
              <a:t>, </a:t>
            </a:r>
            <a:r>
              <a:rPr lang="en-IE" sz="1000">
                <a:solidFill>
                  <a:schemeClr val="tx1"/>
                </a:solidFill>
                <a:cs typeface="Arial" charset="0"/>
              </a:rPr>
              <a:t>D 60 mm</a:t>
            </a:r>
            <a:r>
              <a:rPr lang="ru-RU" sz="1000">
                <a:solidFill>
                  <a:schemeClr val="tx1"/>
                </a:solidFill>
                <a:cs typeface="Arial" charset="0"/>
              </a:rPr>
              <a:t>, </a:t>
            </a:r>
            <a:r>
              <a:rPr lang="en-US" sz="1000">
                <a:solidFill>
                  <a:schemeClr val="tx1"/>
                </a:solidFill>
                <a:cs typeface="Arial" charset="0"/>
              </a:rPr>
              <a:t>hardness of groups </a:t>
            </a:r>
            <a:r>
              <a:rPr lang="ru-RU" sz="1000">
                <a:solidFill>
                  <a:schemeClr val="tx1"/>
                </a:solidFill>
                <a:cs typeface="Arial" charset="0"/>
              </a:rPr>
              <a:t>2-3</a:t>
            </a:r>
            <a:endParaRPr lang="en-US" sz="1000">
              <a:solidFill>
                <a:schemeClr val="tx1"/>
              </a:solidFill>
              <a:latin typeface="Arial" charset="0"/>
              <a:cs typeface="Arial" charset="0"/>
              <a:sym typeface="Arial" charset="0"/>
            </a:endParaRPr>
          </a:p>
        </p:txBody>
      </p:sp>
      <p:sp>
        <p:nvSpPr>
          <p:cNvPr id="81" name="Rectangle 53"/>
          <p:cNvSpPr/>
          <p:nvPr>
            <p:custDataLst>
              <p:tags r:id="rId14"/>
            </p:custDataLst>
          </p:nvPr>
        </p:nvSpPr>
        <p:spPr bwMode="auto">
          <a:xfrm>
            <a:off x="3403600" y="4624388"/>
            <a:ext cx="2982913" cy="136525"/>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000">
                <a:solidFill>
                  <a:schemeClr val="tx1"/>
                </a:solidFill>
                <a:cs typeface="Arial" charset="0"/>
                <a:sym typeface="Arial" charset="0"/>
              </a:rPr>
              <a:t>Quoted prices of </a:t>
            </a:r>
            <a:r>
              <a:rPr lang="en-US" sz="1000">
                <a:solidFill>
                  <a:schemeClr val="tx1"/>
                </a:solidFill>
                <a:sym typeface="Arial" charset="0"/>
              </a:rPr>
              <a:t>Billet FOB Black &amp; Baltic Sea ports </a:t>
            </a:r>
          </a:p>
          <a:p>
            <a:pPr>
              <a:lnSpc>
                <a:spcPct val="90000"/>
              </a:lnSpc>
              <a:defRPr/>
            </a:pPr>
            <a:r>
              <a:rPr lang="en-US" sz="1000">
                <a:solidFill>
                  <a:schemeClr val="tx1"/>
                </a:solidFill>
                <a:sym typeface="Arial" charset="0"/>
              </a:rPr>
              <a:t>export</a:t>
            </a:r>
          </a:p>
        </p:txBody>
      </p:sp>
      <p:sp>
        <p:nvSpPr>
          <p:cNvPr id="36884" name="Title 1"/>
          <p:cNvSpPr txBox="1">
            <a:spLocks/>
          </p:cNvSpPr>
          <p:nvPr/>
        </p:nvSpPr>
        <p:spPr bwMode="auto">
          <a:xfrm>
            <a:off x="107950" y="5121275"/>
            <a:ext cx="6192838" cy="684213"/>
          </a:xfrm>
          <a:prstGeom prst="rect">
            <a:avLst/>
          </a:prstGeom>
          <a:solidFill>
            <a:schemeClr val="bg2"/>
          </a:solidFill>
          <a:ln w="6350">
            <a:noFill/>
            <a:miter lim="800000"/>
            <a:headEnd/>
            <a:tailEnd/>
          </a:ln>
        </p:spPr>
        <p:txBody>
          <a:bodyPr lIns="252476" tIns="76200" rIns="252476" bIns="76200" anchor="ctr"/>
          <a:lstStyle/>
          <a:p>
            <a:pPr algn="ctr">
              <a:lnSpc>
                <a:spcPct val="90000"/>
              </a:lnSpc>
            </a:pPr>
            <a:r>
              <a:rPr lang="en-US" b="1">
                <a:cs typeface="Arial" charset="0"/>
              </a:rPr>
              <a:t>Apart from the beginning of </a:t>
            </a:r>
            <a:r>
              <a:rPr lang="ru-RU" b="1">
                <a:cs typeface="Arial" charset="0"/>
              </a:rPr>
              <a:t>2015</a:t>
            </a:r>
            <a:r>
              <a:rPr lang="en-US" b="1">
                <a:cs typeface="Arial" charset="0"/>
              </a:rPr>
              <a:t> cast-iron balls were consistently cheaper than the steel ones</a:t>
            </a:r>
            <a:r>
              <a:rPr lang="en-US" b="1">
                <a:latin typeface="Calibri" pitchFamily="34" charset="0"/>
                <a:cs typeface="Arial" charset="0"/>
              </a:rPr>
              <a:t> </a:t>
            </a:r>
          </a:p>
          <a:p>
            <a:pPr algn="ctr">
              <a:lnSpc>
                <a:spcPct val="90000"/>
              </a:lnSpc>
            </a:pPr>
            <a:r>
              <a:rPr lang="ru-RU" b="1">
                <a:latin typeface="Calibri" pitchFamily="34" charset="0"/>
                <a:cs typeface="Arial" charset="0"/>
              </a:rPr>
              <a:t> </a:t>
            </a:r>
            <a:r>
              <a:rPr lang="en-US" b="1">
                <a:latin typeface="Calibri" pitchFamily="34" charset="0"/>
                <a:cs typeface="Arial" charset="0"/>
              </a:rPr>
              <a:t>by</a:t>
            </a:r>
            <a:r>
              <a:rPr lang="ru-RU" b="1">
                <a:latin typeface="Calibri" pitchFamily="34" charset="0"/>
                <a:cs typeface="Arial" charset="0"/>
              </a:rPr>
              <a:t> </a:t>
            </a:r>
            <a:r>
              <a:rPr lang="en-US" b="1">
                <a:latin typeface="Calibri" pitchFamily="34" charset="0"/>
                <a:cs typeface="Arial" charset="0"/>
              </a:rPr>
              <a:t>~</a:t>
            </a:r>
            <a:r>
              <a:rPr lang="ru-RU" b="1">
                <a:latin typeface="Calibri" pitchFamily="34" charset="0"/>
                <a:cs typeface="Arial" charset="0"/>
              </a:rPr>
              <a:t>3</a:t>
            </a:r>
            <a:r>
              <a:rPr lang="en-US" b="1">
                <a:latin typeface="Calibri" pitchFamily="34" charset="0"/>
                <a:cs typeface="Arial" charset="0"/>
              </a:rPr>
              <a:t>,</a:t>
            </a:r>
            <a:r>
              <a:rPr lang="ru-RU" b="1">
                <a:latin typeface="Calibri" pitchFamily="34" charset="0"/>
                <a:cs typeface="Arial" charset="0"/>
              </a:rPr>
              <a:t>500-5</a:t>
            </a:r>
            <a:r>
              <a:rPr lang="en-US" b="1">
                <a:latin typeface="Calibri" pitchFamily="34" charset="0"/>
                <a:cs typeface="Arial" charset="0"/>
              </a:rPr>
              <a:t>,</a:t>
            </a:r>
            <a:r>
              <a:rPr lang="ru-RU" b="1">
                <a:latin typeface="Calibri" pitchFamily="34" charset="0"/>
                <a:cs typeface="Arial" charset="0"/>
              </a:rPr>
              <a:t>500 </a:t>
            </a:r>
            <a:r>
              <a:rPr lang="en-US" b="1">
                <a:latin typeface="Calibri" pitchFamily="34" charset="0"/>
                <a:cs typeface="Arial" charset="0"/>
              </a:rPr>
              <a:t>Rub</a:t>
            </a:r>
            <a:r>
              <a:rPr lang="ru-RU" b="1">
                <a:latin typeface="Calibri" pitchFamily="34" charset="0"/>
                <a:cs typeface="Arial" charset="0"/>
              </a:rPr>
              <a:t>/</a:t>
            </a:r>
            <a:r>
              <a:rPr lang="en-US" b="1">
                <a:latin typeface="Calibri" pitchFamily="34" charset="0"/>
                <a:cs typeface="Arial" charset="0"/>
              </a:rPr>
              <a:t>t</a:t>
            </a:r>
          </a:p>
        </p:txBody>
      </p:sp>
      <p:sp>
        <p:nvSpPr>
          <p:cNvPr id="36885" name="Rectangle 4"/>
          <p:cNvSpPr>
            <a:spLocks noChangeArrowheads="1"/>
          </p:cNvSpPr>
          <p:nvPr/>
        </p:nvSpPr>
        <p:spPr bwMode="auto">
          <a:xfrm>
            <a:off x="473075" y="96838"/>
            <a:ext cx="8183563" cy="519112"/>
          </a:xfrm>
          <a:prstGeom prst="rect">
            <a:avLst/>
          </a:prstGeom>
          <a:noFill/>
          <a:ln w="9525">
            <a:noFill/>
            <a:miter lim="800000"/>
            <a:headEnd/>
            <a:tailEnd/>
          </a:ln>
        </p:spPr>
        <p:txBody>
          <a:bodyPr wrap="none">
            <a:spAutoFit/>
          </a:bodyPr>
          <a:lstStyle/>
          <a:p>
            <a:pPr algn="ctr"/>
            <a:r>
              <a:rPr lang="en-US" altLang="ru-RU" sz="2800" b="1" u="sng">
                <a:latin typeface="Calibri" pitchFamily="34" charset="0"/>
              </a:rPr>
              <a:t>PRICE BEHAVIOUR OF GRINDING BALLS</a:t>
            </a:r>
            <a:r>
              <a:rPr lang="ru-RU" altLang="ru-RU" sz="2800" b="1" u="sng">
                <a:latin typeface="Calibri" pitchFamily="34" charset="0"/>
              </a:rPr>
              <a:t> , </a:t>
            </a:r>
            <a:r>
              <a:rPr lang="en-US" altLang="ru-RU" sz="2800" b="1" u="sng">
                <a:latin typeface="Calibri" pitchFamily="34" charset="0"/>
              </a:rPr>
              <a:t>MARKET SIZE</a:t>
            </a:r>
            <a:endParaRPr lang="ru-RU" altLang="ru-RU" sz="2800" b="1" u="sng">
              <a:latin typeface="Calibri" pitchFamily="34" charset="0"/>
            </a:endParaRPr>
          </a:p>
        </p:txBody>
      </p:sp>
      <p:pic>
        <p:nvPicPr>
          <p:cNvPr id="36886" name="Picture 114"/>
          <p:cNvPicPr>
            <a:picLocks noChangeAspect="1" noChangeArrowheads="1"/>
          </p:cNvPicPr>
          <p:nvPr/>
        </p:nvPicPr>
        <p:blipFill>
          <a:blip r:embed="rId16"/>
          <a:srcRect/>
          <a:stretch>
            <a:fillRect/>
          </a:stretch>
        </p:blipFill>
        <p:spPr bwMode="auto">
          <a:xfrm>
            <a:off x="284163" y="2133600"/>
            <a:ext cx="5467350" cy="1695450"/>
          </a:xfrm>
          <a:prstGeom prst="rect">
            <a:avLst/>
          </a:prstGeom>
          <a:noFill/>
          <a:ln w="9525">
            <a:noFill/>
            <a:miter lim="800000"/>
            <a:headEnd/>
            <a:tailEnd/>
          </a:ln>
        </p:spPr>
      </p:pic>
      <p:pic>
        <p:nvPicPr>
          <p:cNvPr id="36887" name="Picture 2"/>
          <p:cNvPicPr>
            <a:picLocks noChangeAspect="1" noChangeArrowheads="1"/>
          </p:cNvPicPr>
          <p:nvPr/>
        </p:nvPicPr>
        <p:blipFill>
          <a:blip r:embed="rId17"/>
          <a:srcRect/>
          <a:stretch>
            <a:fillRect/>
          </a:stretch>
        </p:blipFill>
        <p:spPr bwMode="auto">
          <a:xfrm>
            <a:off x="149225" y="3878263"/>
            <a:ext cx="5734050" cy="342900"/>
          </a:xfrm>
          <a:prstGeom prst="rect">
            <a:avLst/>
          </a:prstGeom>
          <a:noFill/>
          <a:ln w="9525">
            <a:noFill/>
            <a:miter lim="800000"/>
            <a:headEnd/>
            <a:tailEnd/>
          </a:ln>
        </p:spPr>
      </p:pic>
      <p:sp>
        <p:nvSpPr>
          <p:cNvPr id="36888" name="Title 3"/>
          <p:cNvSpPr txBox="1">
            <a:spLocks/>
          </p:cNvSpPr>
          <p:nvPr/>
        </p:nvSpPr>
        <p:spPr bwMode="auto">
          <a:xfrm>
            <a:off x="6453188" y="404813"/>
            <a:ext cx="2582862" cy="665162"/>
          </a:xfrm>
          <a:prstGeom prst="rect">
            <a:avLst/>
          </a:prstGeom>
          <a:noFill/>
          <a:ln w="9525">
            <a:noFill/>
            <a:miter lim="800000"/>
            <a:headEnd/>
            <a:tailEnd/>
          </a:ln>
        </p:spPr>
        <p:txBody>
          <a:bodyPr anchor="ctr"/>
          <a:lstStyle/>
          <a:p>
            <a:pPr algn="ctr"/>
            <a:r>
              <a:rPr lang="en-US" sz="1600">
                <a:latin typeface="Calibri" pitchFamily="34" charset="0"/>
              </a:rPr>
              <a:t>The RF market</a:t>
            </a:r>
            <a:r>
              <a:rPr lang="ru-RU" sz="1600">
                <a:latin typeface="Calibri" pitchFamily="34" charset="0"/>
              </a:rPr>
              <a:t>, </a:t>
            </a:r>
            <a:r>
              <a:rPr lang="en-US" sz="1600">
                <a:latin typeface="Calibri" pitchFamily="34" charset="0"/>
              </a:rPr>
              <a:t>bln.</a:t>
            </a:r>
            <a:r>
              <a:rPr lang="ru-RU" sz="1600">
                <a:latin typeface="Calibri" pitchFamily="34" charset="0"/>
              </a:rPr>
              <a:t> </a:t>
            </a:r>
            <a:r>
              <a:rPr lang="en-US" sz="1600">
                <a:latin typeface="Calibri" pitchFamily="34" charset="0"/>
              </a:rPr>
              <a:t>Rub</a:t>
            </a:r>
            <a:r>
              <a:rPr lang="ru-RU" sz="1600">
                <a:latin typeface="Calibri" pitchFamily="34" charset="0"/>
              </a:rPr>
              <a:t>.</a:t>
            </a:r>
            <a:endParaRPr lang="en-US" sz="1600">
              <a:latin typeface="Calibri" pitchFamily="34" charset="0"/>
            </a:endParaRPr>
          </a:p>
        </p:txBody>
      </p:sp>
      <p:sp>
        <p:nvSpPr>
          <p:cNvPr id="10" name="Овал 9"/>
          <p:cNvSpPr/>
          <p:nvPr/>
        </p:nvSpPr>
        <p:spPr>
          <a:xfrm>
            <a:off x="6516688" y="981075"/>
            <a:ext cx="2459037" cy="2460625"/>
          </a:xfrm>
          <a:prstGeom prst="ellipse">
            <a:avLst/>
          </a:prstGeom>
          <a:solidFill>
            <a:srgbClr val="A7DE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6" name="Овал 35"/>
          <p:cNvSpPr/>
          <p:nvPr/>
        </p:nvSpPr>
        <p:spPr>
          <a:xfrm>
            <a:off x="6745288" y="1446213"/>
            <a:ext cx="1998662" cy="1997075"/>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7" name="Овал 36"/>
          <p:cNvSpPr/>
          <p:nvPr/>
        </p:nvSpPr>
        <p:spPr>
          <a:xfrm>
            <a:off x="7021513" y="2016125"/>
            <a:ext cx="1427162" cy="1427163"/>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b="1" dirty="0"/>
          </a:p>
        </p:txBody>
      </p:sp>
      <p:sp>
        <p:nvSpPr>
          <p:cNvPr id="35" name="Овал 34"/>
          <p:cNvSpPr/>
          <p:nvPr/>
        </p:nvSpPr>
        <p:spPr>
          <a:xfrm>
            <a:off x="7308850" y="2595563"/>
            <a:ext cx="852488" cy="852487"/>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b="1" dirty="0"/>
          </a:p>
        </p:txBody>
      </p:sp>
      <p:sp>
        <p:nvSpPr>
          <p:cNvPr id="36893" name="Title 3"/>
          <p:cNvSpPr txBox="1">
            <a:spLocks/>
          </p:cNvSpPr>
          <p:nvPr/>
        </p:nvSpPr>
        <p:spPr bwMode="auto">
          <a:xfrm>
            <a:off x="6443663" y="3429000"/>
            <a:ext cx="2584450" cy="665163"/>
          </a:xfrm>
          <a:prstGeom prst="rect">
            <a:avLst/>
          </a:prstGeom>
          <a:noFill/>
          <a:ln w="9525">
            <a:noFill/>
            <a:miter lim="800000"/>
            <a:headEnd/>
            <a:tailEnd/>
          </a:ln>
        </p:spPr>
        <p:txBody>
          <a:bodyPr anchor="ctr"/>
          <a:lstStyle/>
          <a:p>
            <a:pPr algn="ctr"/>
            <a:r>
              <a:rPr lang="en-US" sz="1600">
                <a:latin typeface="Calibri" pitchFamily="34" charset="0"/>
              </a:rPr>
              <a:t>The world market</a:t>
            </a:r>
            <a:r>
              <a:rPr lang="ru-RU" sz="1600">
                <a:latin typeface="Calibri" pitchFamily="34" charset="0"/>
              </a:rPr>
              <a:t>, </a:t>
            </a:r>
            <a:r>
              <a:rPr lang="en-US" sz="1600">
                <a:latin typeface="Calibri" pitchFamily="34" charset="0"/>
              </a:rPr>
              <a:t>bln</a:t>
            </a:r>
            <a:r>
              <a:rPr lang="ru-RU" sz="1600">
                <a:latin typeface="Calibri" pitchFamily="34" charset="0"/>
              </a:rPr>
              <a:t>. </a:t>
            </a:r>
            <a:r>
              <a:rPr lang="en-US" sz="1600">
                <a:latin typeface="Calibri" pitchFamily="34" charset="0"/>
              </a:rPr>
              <a:t>Rub</a:t>
            </a:r>
            <a:r>
              <a:rPr lang="ru-RU" sz="1600">
                <a:latin typeface="Calibri" pitchFamily="34" charset="0"/>
              </a:rPr>
              <a:t>. </a:t>
            </a:r>
            <a:endParaRPr lang="en-US" sz="1600">
              <a:latin typeface="Calibri" pitchFamily="34" charset="0"/>
            </a:endParaRPr>
          </a:p>
        </p:txBody>
      </p:sp>
      <p:sp>
        <p:nvSpPr>
          <p:cNvPr id="39" name="Овал 38"/>
          <p:cNvSpPr/>
          <p:nvPr/>
        </p:nvSpPr>
        <p:spPr>
          <a:xfrm>
            <a:off x="6507163" y="4005263"/>
            <a:ext cx="2460625" cy="2460625"/>
          </a:xfrm>
          <a:prstGeom prst="ellipse">
            <a:avLst/>
          </a:prstGeom>
          <a:solidFill>
            <a:srgbClr val="A7DE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0" name="Овал 39"/>
          <p:cNvSpPr/>
          <p:nvPr/>
        </p:nvSpPr>
        <p:spPr>
          <a:xfrm>
            <a:off x="6737350" y="4470400"/>
            <a:ext cx="1997075" cy="1997075"/>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1" name="Овал 40"/>
          <p:cNvSpPr/>
          <p:nvPr/>
        </p:nvSpPr>
        <p:spPr>
          <a:xfrm>
            <a:off x="7011988" y="5040313"/>
            <a:ext cx="1428750" cy="1427162"/>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b="1" dirty="0"/>
          </a:p>
        </p:txBody>
      </p:sp>
      <p:sp>
        <p:nvSpPr>
          <p:cNvPr id="42" name="Овал 41"/>
          <p:cNvSpPr/>
          <p:nvPr/>
        </p:nvSpPr>
        <p:spPr>
          <a:xfrm>
            <a:off x="7299325" y="5619750"/>
            <a:ext cx="852488" cy="852488"/>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b="1" dirty="0"/>
          </a:p>
        </p:txBody>
      </p:sp>
      <p:sp>
        <p:nvSpPr>
          <p:cNvPr id="36898" name="Прямоугольник 10"/>
          <p:cNvSpPr>
            <a:spLocks noChangeArrowheads="1"/>
          </p:cNvSpPr>
          <p:nvPr/>
        </p:nvSpPr>
        <p:spPr bwMode="auto">
          <a:xfrm>
            <a:off x="7435850" y="908050"/>
            <a:ext cx="568325" cy="339725"/>
          </a:xfrm>
          <a:prstGeom prst="rect">
            <a:avLst/>
          </a:prstGeom>
          <a:noFill/>
          <a:ln w="9525">
            <a:noFill/>
            <a:miter lim="800000"/>
            <a:headEnd/>
            <a:tailEnd/>
          </a:ln>
        </p:spPr>
        <p:txBody>
          <a:bodyPr wrap="none">
            <a:spAutoFit/>
          </a:bodyPr>
          <a:lstStyle/>
          <a:p>
            <a:r>
              <a:rPr lang="en-IE" sz="1600">
                <a:solidFill>
                  <a:schemeClr val="bg1"/>
                </a:solidFill>
                <a:latin typeface="Calibri" pitchFamily="34" charset="0"/>
              </a:rPr>
              <a:t>PAM</a:t>
            </a:r>
            <a:endParaRPr lang="ru-RU" sz="1600">
              <a:solidFill>
                <a:schemeClr val="bg1"/>
              </a:solidFill>
              <a:latin typeface="Calibri" pitchFamily="34" charset="0"/>
            </a:endParaRPr>
          </a:p>
        </p:txBody>
      </p:sp>
      <p:sp>
        <p:nvSpPr>
          <p:cNvPr id="36899" name="Прямоугольник 43"/>
          <p:cNvSpPr>
            <a:spLocks noChangeArrowheads="1"/>
          </p:cNvSpPr>
          <p:nvPr/>
        </p:nvSpPr>
        <p:spPr bwMode="auto">
          <a:xfrm>
            <a:off x="7435850" y="1433513"/>
            <a:ext cx="574675" cy="339725"/>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TAM</a:t>
            </a:r>
            <a:endParaRPr lang="ru-RU" sz="1600" b="1">
              <a:solidFill>
                <a:schemeClr val="bg1"/>
              </a:solidFill>
              <a:latin typeface="Calibri" pitchFamily="34" charset="0"/>
            </a:endParaRPr>
          </a:p>
        </p:txBody>
      </p:sp>
      <p:sp>
        <p:nvSpPr>
          <p:cNvPr id="36900" name="Прямоугольник 44"/>
          <p:cNvSpPr>
            <a:spLocks noChangeArrowheads="1"/>
          </p:cNvSpPr>
          <p:nvPr/>
        </p:nvSpPr>
        <p:spPr bwMode="auto">
          <a:xfrm>
            <a:off x="7435850" y="1938338"/>
            <a:ext cx="584200" cy="338137"/>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SAM</a:t>
            </a:r>
            <a:endParaRPr lang="ru-RU" sz="1600" b="1">
              <a:solidFill>
                <a:schemeClr val="bg1"/>
              </a:solidFill>
              <a:latin typeface="Calibri" pitchFamily="34" charset="0"/>
            </a:endParaRPr>
          </a:p>
        </p:txBody>
      </p:sp>
      <p:sp>
        <p:nvSpPr>
          <p:cNvPr id="36901" name="Прямоугольник 45"/>
          <p:cNvSpPr>
            <a:spLocks noChangeArrowheads="1"/>
          </p:cNvSpPr>
          <p:nvPr/>
        </p:nvSpPr>
        <p:spPr bwMode="auto">
          <a:xfrm>
            <a:off x="7439025" y="2514600"/>
            <a:ext cx="601663" cy="338138"/>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SOM</a:t>
            </a:r>
            <a:endParaRPr lang="ru-RU" sz="1600" b="1">
              <a:solidFill>
                <a:schemeClr val="bg1"/>
              </a:solidFill>
              <a:latin typeface="Calibri" pitchFamily="34" charset="0"/>
            </a:endParaRPr>
          </a:p>
        </p:txBody>
      </p:sp>
      <p:sp>
        <p:nvSpPr>
          <p:cNvPr id="36902" name="Прямоугольник 46"/>
          <p:cNvSpPr>
            <a:spLocks noChangeArrowheads="1"/>
          </p:cNvSpPr>
          <p:nvPr/>
        </p:nvSpPr>
        <p:spPr bwMode="auto">
          <a:xfrm>
            <a:off x="7434263" y="3933825"/>
            <a:ext cx="585787" cy="338138"/>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PAM</a:t>
            </a:r>
            <a:endParaRPr lang="ru-RU" sz="1600" b="1">
              <a:solidFill>
                <a:schemeClr val="bg1"/>
              </a:solidFill>
              <a:latin typeface="Calibri" pitchFamily="34" charset="0"/>
            </a:endParaRPr>
          </a:p>
        </p:txBody>
      </p:sp>
      <p:sp>
        <p:nvSpPr>
          <p:cNvPr id="36903" name="Прямоугольник 47"/>
          <p:cNvSpPr>
            <a:spLocks noChangeArrowheads="1"/>
          </p:cNvSpPr>
          <p:nvPr/>
        </p:nvSpPr>
        <p:spPr bwMode="auto">
          <a:xfrm>
            <a:off x="7434263" y="4386263"/>
            <a:ext cx="574675" cy="338137"/>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TAM</a:t>
            </a:r>
            <a:endParaRPr lang="ru-RU" sz="1600" b="1">
              <a:solidFill>
                <a:schemeClr val="bg1"/>
              </a:solidFill>
              <a:latin typeface="Calibri" pitchFamily="34" charset="0"/>
            </a:endParaRPr>
          </a:p>
        </p:txBody>
      </p:sp>
      <p:sp>
        <p:nvSpPr>
          <p:cNvPr id="36904" name="Прямоугольник 48"/>
          <p:cNvSpPr>
            <a:spLocks noChangeArrowheads="1"/>
          </p:cNvSpPr>
          <p:nvPr/>
        </p:nvSpPr>
        <p:spPr bwMode="auto">
          <a:xfrm>
            <a:off x="7434263" y="4962525"/>
            <a:ext cx="585787" cy="338138"/>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SAM</a:t>
            </a:r>
            <a:endParaRPr lang="ru-RU" sz="1600" b="1">
              <a:solidFill>
                <a:schemeClr val="bg1"/>
              </a:solidFill>
              <a:latin typeface="Calibri" pitchFamily="34" charset="0"/>
            </a:endParaRPr>
          </a:p>
        </p:txBody>
      </p:sp>
      <p:sp>
        <p:nvSpPr>
          <p:cNvPr id="36905" name="Прямоугольник 49"/>
          <p:cNvSpPr>
            <a:spLocks noChangeArrowheads="1"/>
          </p:cNvSpPr>
          <p:nvPr/>
        </p:nvSpPr>
        <p:spPr bwMode="auto">
          <a:xfrm>
            <a:off x="7437438" y="5538788"/>
            <a:ext cx="601662" cy="338137"/>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SOM</a:t>
            </a:r>
            <a:endParaRPr lang="ru-RU" sz="1600" b="1">
              <a:solidFill>
                <a:schemeClr val="bg1"/>
              </a:solidFill>
              <a:latin typeface="Calibri" pitchFamily="34" charset="0"/>
            </a:endParaRPr>
          </a:p>
        </p:txBody>
      </p:sp>
      <p:sp>
        <p:nvSpPr>
          <p:cNvPr id="36906" name="TextBox 11"/>
          <p:cNvSpPr txBox="1">
            <a:spLocks noChangeArrowheads="1"/>
          </p:cNvSpPr>
          <p:nvPr/>
        </p:nvSpPr>
        <p:spPr bwMode="auto">
          <a:xfrm>
            <a:off x="7493000" y="1711325"/>
            <a:ext cx="458788" cy="277813"/>
          </a:xfrm>
          <a:prstGeom prst="rect">
            <a:avLst/>
          </a:prstGeom>
          <a:noFill/>
          <a:ln w="9525">
            <a:noFill/>
            <a:miter lim="800000"/>
            <a:headEnd/>
            <a:tailEnd/>
          </a:ln>
        </p:spPr>
        <p:txBody>
          <a:bodyPr wrap="none">
            <a:spAutoFit/>
          </a:bodyPr>
          <a:lstStyle/>
          <a:p>
            <a:r>
              <a:rPr lang="en-IE" sz="1200" b="1">
                <a:solidFill>
                  <a:schemeClr val="bg1"/>
                </a:solidFill>
                <a:latin typeface="Calibri" pitchFamily="34" charset="0"/>
              </a:rPr>
              <a:t>20,1</a:t>
            </a:r>
            <a:endParaRPr lang="ru-RU" sz="1200" b="1">
              <a:solidFill>
                <a:schemeClr val="bg1"/>
              </a:solidFill>
              <a:latin typeface="Calibri" pitchFamily="34" charset="0"/>
            </a:endParaRPr>
          </a:p>
        </p:txBody>
      </p:sp>
      <p:sp>
        <p:nvSpPr>
          <p:cNvPr id="36907" name="TextBox 51"/>
          <p:cNvSpPr txBox="1">
            <a:spLocks noChangeArrowheads="1"/>
          </p:cNvSpPr>
          <p:nvPr/>
        </p:nvSpPr>
        <p:spPr bwMode="auto">
          <a:xfrm>
            <a:off x="7507288" y="1168400"/>
            <a:ext cx="458787" cy="276225"/>
          </a:xfrm>
          <a:prstGeom prst="rect">
            <a:avLst/>
          </a:prstGeom>
          <a:noFill/>
          <a:ln w="9525">
            <a:noFill/>
            <a:miter lim="800000"/>
            <a:headEnd/>
            <a:tailEnd/>
          </a:ln>
        </p:spPr>
        <p:txBody>
          <a:bodyPr wrap="none">
            <a:spAutoFit/>
          </a:bodyPr>
          <a:lstStyle/>
          <a:p>
            <a:r>
              <a:rPr lang="en-IE" sz="1200" b="1">
                <a:solidFill>
                  <a:schemeClr val="bg1"/>
                </a:solidFill>
                <a:latin typeface="Calibri" pitchFamily="34" charset="0"/>
              </a:rPr>
              <a:t>23,7</a:t>
            </a:r>
            <a:endParaRPr lang="ru-RU" sz="1200" b="1">
              <a:solidFill>
                <a:schemeClr val="bg1"/>
              </a:solidFill>
              <a:latin typeface="Calibri" pitchFamily="34" charset="0"/>
            </a:endParaRPr>
          </a:p>
        </p:txBody>
      </p:sp>
      <p:sp>
        <p:nvSpPr>
          <p:cNvPr id="36908" name="TextBox 50"/>
          <p:cNvSpPr txBox="1">
            <a:spLocks noChangeArrowheads="1"/>
          </p:cNvSpPr>
          <p:nvPr/>
        </p:nvSpPr>
        <p:spPr bwMode="auto">
          <a:xfrm>
            <a:off x="7451725" y="4694238"/>
            <a:ext cx="539750" cy="277812"/>
          </a:xfrm>
          <a:prstGeom prst="rect">
            <a:avLst/>
          </a:prstGeom>
          <a:noFill/>
          <a:ln w="9525">
            <a:noFill/>
            <a:miter lim="800000"/>
            <a:headEnd/>
            <a:tailEnd/>
          </a:ln>
        </p:spPr>
        <p:txBody>
          <a:bodyPr wrap="none">
            <a:spAutoFit/>
          </a:bodyPr>
          <a:lstStyle/>
          <a:p>
            <a:r>
              <a:rPr lang="ru-RU" sz="1200" b="1">
                <a:solidFill>
                  <a:schemeClr val="bg1"/>
                </a:solidFill>
                <a:latin typeface="Calibri" pitchFamily="34" charset="0"/>
              </a:rPr>
              <a:t>108,2</a:t>
            </a:r>
          </a:p>
        </p:txBody>
      </p:sp>
      <p:sp>
        <p:nvSpPr>
          <p:cNvPr id="36909" name="TextBox 52"/>
          <p:cNvSpPr txBox="1">
            <a:spLocks noChangeArrowheads="1"/>
          </p:cNvSpPr>
          <p:nvPr/>
        </p:nvSpPr>
        <p:spPr bwMode="auto">
          <a:xfrm>
            <a:off x="7446963" y="4165600"/>
            <a:ext cx="538162" cy="276225"/>
          </a:xfrm>
          <a:prstGeom prst="rect">
            <a:avLst/>
          </a:prstGeom>
          <a:noFill/>
          <a:ln w="9525">
            <a:noFill/>
            <a:miter lim="800000"/>
            <a:headEnd/>
            <a:tailEnd/>
          </a:ln>
        </p:spPr>
        <p:txBody>
          <a:bodyPr wrap="none">
            <a:spAutoFit/>
          </a:bodyPr>
          <a:lstStyle/>
          <a:p>
            <a:r>
              <a:rPr lang="ru-RU" sz="1200" b="1">
                <a:solidFill>
                  <a:schemeClr val="bg1"/>
                </a:solidFill>
                <a:latin typeface="Calibri" pitchFamily="34" charset="0"/>
              </a:rPr>
              <a:t>125,8</a:t>
            </a:r>
          </a:p>
        </p:txBody>
      </p:sp>
      <p:sp>
        <p:nvSpPr>
          <p:cNvPr id="36910" name="TextBox 53"/>
          <p:cNvSpPr txBox="1">
            <a:spLocks noChangeArrowheads="1"/>
          </p:cNvSpPr>
          <p:nvPr/>
        </p:nvSpPr>
        <p:spPr bwMode="auto">
          <a:xfrm>
            <a:off x="7596188" y="5949950"/>
            <a:ext cx="409575" cy="276225"/>
          </a:xfrm>
          <a:prstGeom prst="rect">
            <a:avLst/>
          </a:prstGeom>
          <a:noFill/>
          <a:ln w="9525">
            <a:noFill/>
            <a:miter lim="800000"/>
            <a:headEnd/>
            <a:tailEnd/>
          </a:ln>
        </p:spPr>
        <p:txBody>
          <a:bodyPr wrap="none">
            <a:spAutoFit/>
          </a:bodyPr>
          <a:lstStyle/>
          <a:p>
            <a:r>
              <a:rPr lang="en-IE" sz="1200" b="1">
                <a:solidFill>
                  <a:schemeClr val="bg1"/>
                </a:solidFill>
                <a:latin typeface="Calibri" pitchFamily="34" charset="0"/>
              </a:rPr>
              <a:t>?</a:t>
            </a:r>
            <a:r>
              <a:rPr lang="ru-RU" sz="1200" b="1">
                <a:solidFill>
                  <a:schemeClr val="bg1"/>
                </a:solidFill>
                <a:latin typeface="Calibri" pitchFamily="34" charset="0"/>
              </a:rPr>
              <a:t>**</a:t>
            </a:r>
          </a:p>
        </p:txBody>
      </p:sp>
      <p:sp>
        <p:nvSpPr>
          <p:cNvPr id="36911" name="Title 3"/>
          <p:cNvSpPr txBox="1">
            <a:spLocks/>
          </p:cNvSpPr>
          <p:nvPr/>
        </p:nvSpPr>
        <p:spPr bwMode="auto">
          <a:xfrm>
            <a:off x="149225" y="6704013"/>
            <a:ext cx="4414838" cy="180975"/>
          </a:xfrm>
          <a:prstGeom prst="rect">
            <a:avLst/>
          </a:prstGeom>
          <a:noFill/>
          <a:ln w="9525">
            <a:noFill/>
            <a:miter lim="800000"/>
            <a:headEnd/>
            <a:tailEnd/>
          </a:ln>
        </p:spPr>
        <p:txBody>
          <a:bodyPr anchor="ctr"/>
          <a:lstStyle/>
          <a:p>
            <a:r>
              <a:rPr lang="ru-RU" sz="900">
                <a:latin typeface="Calibri" pitchFamily="34" charset="0"/>
              </a:rPr>
              <a:t>**- </a:t>
            </a:r>
            <a:r>
              <a:rPr lang="en-US" sz="900">
                <a:latin typeface="Calibri" pitchFamily="34" charset="0"/>
              </a:rPr>
              <a:t>it is not planned to enter the world market at the first stage</a:t>
            </a:r>
          </a:p>
        </p:txBody>
      </p:sp>
      <p:sp>
        <p:nvSpPr>
          <p:cNvPr id="36912" name="TextBox 55"/>
          <p:cNvSpPr txBox="1">
            <a:spLocks noChangeArrowheads="1"/>
          </p:cNvSpPr>
          <p:nvPr/>
        </p:nvSpPr>
        <p:spPr bwMode="auto">
          <a:xfrm>
            <a:off x="7524750" y="2884488"/>
            <a:ext cx="460375" cy="276225"/>
          </a:xfrm>
          <a:prstGeom prst="rect">
            <a:avLst/>
          </a:prstGeom>
          <a:noFill/>
          <a:ln w="9525">
            <a:noFill/>
            <a:miter lim="800000"/>
            <a:headEnd/>
            <a:tailEnd/>
          </a:ln>
        </p:spPr>
        <p:txBody>
          <a:bodyPr wrap="none">
            <a:spAutoFit/>
          </a:bodyPr>
          <a:lstStyle/>
          <a:p>
            <a:r>
              <a:rPr lang="ru-RU" sz="1200" b="1">
                <a:solidFill>
                  <a:schemeClr val="bg1"/>
                </a:solidFill>
                <a:latin typeface="Calibri" pitchFamily="34" charset="0"/>
              </a:rPr>
              <a:t>0,7</a:t>
            </a:r>
            <a:r>
              <a:rPr lang="en-IE" sz="1200" b="1">
                <a:solidFill>
                  <a:schemeClr val="bg1"/>
                </a:solidFill>
                <a:latin typeface="Calibri" pitchFamily="34" charset="0"/>
              </a:rPr>
              <a:t>3</a:t>
            </a:r>
            <a:endParaRPr lang="ru-RU" sz="1200" b="1">
              <a:solidFill>
                <a:schemeClr val="bg1"/>
              </a:solidFill>
              <a:latin typeface="Calibri" pitchFamily="34" charset="0"/>
            </a:endParaRPr>
          </a:p>
        </p:txBody>
      </p:sp>
      <p:sp>
        <p:nvSpPr>
          <p:cNvPr id="36913" name="TextBox 56"/>
          <p:cNvSpPr txBox="1">
            <a:spLocks noChangeArrowheads="1"/>
          </p:cNvSpPr>
          <p:nvPr/>
        </p:nvSpPr>
        <p:spPr bwMode="auto">
          <a:xfrm>
            <a:off x="7524750" y="2255838"/>
            <a:ext cx="379413" cy="276225"/>
          </a:xfrm>
          <a:prstGeom prst="rect">
            <a:avLst/>
          </a:prstGeom>
          <a:noFill/>
          <a:ln w="9525">
            <a:noFill/>
            <a:miter lim="800000"/>
            <a:headEnd/>
            <a:tailEnd/>
          </a:ln>
        </p:spPr>
        <p:txBody>
          <a:bodyPr wrap="none">
            <a:spAutoFit/>
          </a:bodyPr>
          <a:lstStyle/>
          <a:p>
            <a:r>
              <a:rPr lang="ru-RU" sz="1200" b="1">
                <a:solidFill>
                  <a:schemeClr val="bg1"/>
                </a:solidFill>
                <a:latin typeface="Calibri" pitchFamily="34" charset="0"/>
              </a:rPr>
              <a:t>2,1</a:t>
            </a:r>
          </a:p>
        </p:txBody>
      </p:sp>
      <p:sp>
        <p:nvSpPr>
          <p:cNvPr id="36914" name="TextBox 57"/>
          <p:cNvSpPr txBox="1">
            <a:spLocks noChangeArrowheads="1"/>
          </p:cNvSpPr>
          <p:nvPr/>
        </p:nvSpPr>
        <p:spPr bwMode="auto">
          <a:xfrm>
            <a:off x="7524750" y="5249863"/>
            <a:ext cx="460375" cy="276225"/>
          </a:xfrm>
          <a:prstGeom prst="rect">
            <a:avLst/>
          </a:prstGeom>
          <a:noFill/>
          <a:ln w="9525">
            <a:noFill/>
            <a:miter lim="800000"/>
            <a:headEnd/>
            <a:tailEnd/>
          </a:ln>
        </p:spPr>
        <p:txBody>
          <a:bodyPr wrap="none">
            <a:spAutoFit/>
          </a:bodyPr>
          <a:lstStyle/>
          <a:p>
            <a:r>
              <a:rPr lang="ru-RU" sz="1200" b="1">
                <a:solidFill>
                  <a:schemeClr val="bg1"/>
                </a:solidFill>
                <a:latin typeface="Calibri" pitchFamily="34" charset="0"/>
              </a:rPr>
              <a:t>37,3</a:t>
            </a:r>
          </a:p>
        </p:txBody>
      </p:sp>
      <p:sp>
        <p:nvSpPr>
          <p:cNvPr id="36915" name="Title 3"/>
          <p:cNvSpPr txBox="1">
            <a:spLocks/>
          </p:cNvSpPr>
          <p:nvPr/>
        </p:nvSpPr>
        <p:spPr bwMode="auto">
          <a:xfrm>
            <a:off x="155575" y="6524625"/>
            <a:ext cx="4416425" cy="182563"/>
          </a:xfrm>
          <a:prstGeom prst="rect">
            <a:avLst/>
          </a:prstGeom>
          <a:noFill/>
          <a:ln w="9525">
            <a:noFill/>
            <a:miter lim="800000"/>
            <a:headEnd/>
            <a:tailEnd/>
          </a:ln>
        </p:spPr>
        <p:txBody>
          <a:bodyPr anchor="ctr"/>
          <a:lstStyle/>
          <a:p>
            <a:r>
              <a:rPr lang="ru-RU" sz="900">
                <a:latin typeface="Calibri" pitchFamily="34" charset="0"/>
              </a:rPr>
              <a:t>*- </a:t>
            </a:r>
            <a:r>
              <a:rPr lang="en-US" sz="900">
                <a:latin typeface="Calibri" pitchFamily="34" charset="0"/>
              </a:rPr>
              <a:t>the prices correlate with the prices for raw materials</a:t>
            </a:r>
            <a:r>
              <a:rPr lang="ru-RU" sz="900">
                <a:latin typeface="Calibri" pitchFamily="34" charset="0"/>
              </a:rPr>
              <a:t> (</a:t>
            </a:r>
            <a:r>
              <a:rPr lang="en-US" sz="900">
                <a:latin typeface="Calibri" pitchFamily="34" charset="0"/>
              </a:rPr>
              <a:t>metal wheel</a:t>
            </a:r>
            <a:r>
              <a:rPr lang="ru-RU" sz="900">
                <a:latin typeface="Calibri" pitchFamily="34" charset="0"/>
              </a:rPr>
              <a:t>)</a:t>
            </a:r>
            <a:endParaRPr lang="en-US" sz="900">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Title 1"/>
          <p:cNvSpPr txBox="1">
            <a:spLocks/>
          </p:cNvSpPr>
          <p:nvPr>
            <p:custDataLst>
              <p:tags r:id="rId2"/>
            </p:custDataLst>
          </p:nvPr>
        </p:nvSpPr>
        <p:spPr bwMode="auto">
          <a:xfrm>
            <a:off x="244475" y="804863"/>
            <a:ext cx="8826500" cy="665162"/>
          </a:xfrm>
          <a:prstGeom prst="rect">
            <a:avLst/>
          </a:prstGeom>
          <a:noFill/>
          <a:ln w="9525">
            <a:noFill/>
            <a:miter lim="800000"/>
            <a:headEnd/>
            <a:tailEnd/>
          </a:ln>
        </p:spPr>
        <p:txBody>
          <a:bodyPr anchor="ctr"/>
          <a:lstStyle/>
          <a:p>
            <a:pPr algn="ctr">
              <a:lnSpc>
                <a:spcPct val="80000"/>
              </a:lnSpc>
            </a:pPr>
            <a:r>
              <a:rPr lang="en-US" sz="2100">
                <a:latin typeface="Calibri" pitchFamily="34" charset="0"/>
              </a:rPr>
              <a:t>The global leader</a:t>
            </a:r>
            <a:r>
              <a:rPr lang="ru-RU" sz="2100">
                <a:latin typeface="Calibri" pitchFamily="34" charset="0"/>
              </a:rPr>
              <a:t> </a:t>
            </a:r>
            <a:r>
              <a:rPr lang="en-US" sz="2100">
                <a:latin typeface="Calibri" pitchFamily="34" charset="0"/>
              </a:rPr>
              <a:t>Arrium owns</a:t>
            </a:r>
            <a:r>
              <a:rPr lang="ru-RU" sz="2100">
                <a:latin typeface="Calibri" pitchFamily="34" charset="0"/>
              </a:rPr>
              <a:t> </a:t>
            </a:r>
            <a:r>
              <a:rPr lang="en-US" sz="2100">
                <a:latin typeface="Calibri" pitchFamily="34" charset="0"/>
              </a:rPr>
              <a:t>~</a:t>
            </a:r>
            <a:r>
              <a:rPr lang="ru-RU" sz="2100">
                <a:latin typeface="Calibri" pitchFamily="34" charset="0"/>
              </a:rPr>
              <a:t>3</a:t>
            </a:r>
            <a:r>
              <a:rPr lang="en-US" sz="2100">
                <a:latin typeface="Calibri" pitchFamily="34" charset="0"/>
              </a:rPr>
              <a:t>0</a:t>
            </a:r>
            <a:r>
              <a:rPr lang="ru-RU" sz="2100">
                <a:latin typeface="Calibri" pitchFamily="34" charset="0"/>
              </a:rPr>
              <a:t>% </a:t>
            </a:r>
            <a:r>
              <a:rPr lang="en-US" sz="2100">
                <a:latin typeface="Calibri" pitchFamily="34" charset="0"/>
              </a:rPr>
              <a:t>of the market</a:t>
            </a:r>
            <a:r>
              <a:rPr lang="ru-RU" sz="2100">
                <a:latin typeface="Calibri" pitchFamily="34" charset="0"/>
              </a:rPr>
              <a:t>, </a:t>
            </a:r>
            <a:r>
              <a:rPr lang="en-US" sz="2100">
                <a:latin typeface="Calibri" pitchFamily="34" charset="0"/>
              </a:rPr>
              <a:t>but it only operates in the markets of North and South America and Australia</a:t>
            </a:r>
          </a:p>
        </p:txBody>
      </p:sp>
      <p:sp>
        <p:nvSpPr>
          <p:cNvPr id="39942" name="Text Placeholder 2"/>
          <p:cNvSpPr txBox="1">
            <a:spLocks/>
          </p:cNvSpPr>
          <p:nvPr>
            <p:custDataLst>
              <p:tags r:id="rId3"/>
            </p:custDataLst>
          </p:nvPr>
        </p:nvSpPr>
        <p:spPr bwMode="auto">
          <a:xfrm>
            <a:off x="350838" y="1916113"/>
            <a:ext cx="4437062" cy="4308475"/>
          </a:xfrm>
          <a:prstGeom prst="rect">
            <a:avLst/>
          </a:prstGeom>
          <a:noFill/>
          <a:ln w="9525">
            <a:noFill/>
            <a:miter lim="800000"/>
            <a:headEnd/>
            <a:tailEnd/>
          </a:ln>
        </p:spPr>
        <p:txBody>
          <a:bodyPr anchor="ctr"/>
          <a:lstStyle/>
          <a:p>
            <a:pPr marL="128588" indent="-128588">
              <a:lnSpc>
                <a:spcPct val="85000"/>
              </a:lnSpc>
              <a:spcAft>
                <a:spcPts val="600"/>
              </a:spcAft>
              <a:buFont typeface="Arial" charset="0"/>
              <a:buChar char="•"/>
            </a:pPr>
            <a:r>
              <a:rPr lang="en-US" sz="1400">
                <a:latin typeface="Calibri" pitchFamily="34" charset="0"/>
              </a:rPr>
              <a:t>There are </a:t>
            </a:r>
            <a:r>
              <a:rPr lang="en-US" sz="1400" b="1">
                <a:latin typeface="Calibri" pitchFamily="34" charset="0"/>
              </a:rPr>
              <a:t>four leading global players</a:t>
            </a:r>
            <a:r>
              <a:rPr lang="en-US" sz="1400">
                <a:latin typeface="Calibri" pitchFamily="34" charset="0"/>
              </a:rPr>
              <a:t> which operate with the works in different regions of the world</a:t>
            </a:r>
            <a:r>
              <a:rPr lang="ru-RU" sz="1400">
                <a:latin typeface="Calibri" pitchFamily="34" charset="0"/>
              </a:rPr>
              <a:t>:</a:t>
            </a:r>
          </a:p>
          <a:p>
            <a:pPr marL="533400" lvl="1" indent="-261938">
              <a:lnSpc>
                <a:spcPct val="85000"/>
              </a:lnSpc>
              <a:spcAft>
                <a:spcPts val="600"/>
              </a:spcAft>
              <a:buSzPct val="100000"/>
              <a:buFont typeface="Arial" charset="0"/>
              <a:buChar char="–"/>
            </a:pPr>
            <a:r>
              <a:rPr lang="en-US" sz="1400">
                <a:latin typeface="Calibri" pitchFamily="34" charset="0"/>
              </a:rPr>
              <a:t>Arrium</a:t>
            </a:r>
            <a:r>
              <a:rPr lang="ru-RU" sz="1400" baseline="30000">
                <a:latin typeface="Calibri" pitchFamily="34" charset="0"/>
              </a:rPr>
              <a:t>1</a:t>
            </a:r>
            <a:r>
              <a:rPr lang="en-US" sz="1400">
                <a:latin typeface="Calibri" pitchFamily="34" charset="0"/>
              </a:rPr>
              <a:t> : </a:t>
            </a:r>
            <a:r>
              <a:rPr lang="ru-RU" sz="1400">
                <a:latin typeface="Calibri" pitchFamily="34" charset="0"/>
              </a:rPr>
              <a:t>7 </a:t>
            </a:r>
            <a:r>
              <a:rPr lang="en-US" sz="1400">
                <a:latin typeface="Calibri" pitchFamily="34" charset="0"/>
              </a:rPr>
              <a:t>works in South and North America, Australia and Indonesia, the global market leader in facility size (29% of the market)</a:t>
            </a:r>
            <a:endParaRPr lang="ru-RU" sz="1400">
              <a:latin typeface="Calibri" pitchFamily="34" charset="0"/>
            </a:endParaRPr>
          </a:p>
          <a:p>
            <a:pPr marL="533400" lvl="1" indent="-261938">
              <a:lnSpc>
                <a:spcPct val="85000"/>
              </a:lnSpc>
              <a:spcAft>
                <a:spcPts val="600"/>
              </a:spcAft>
              <a:buSzPct val="100000"/>
              <a:buFont typeface="Arial" charset="0"/>
              <a:buChar char="–"/>
            </a:pPr>
            <a:r>
              <a:rPr lang="en-US" sz="1400">
                <a:latin typeface="Calibri" pitchFamily="34" charset="0"/>
              </a:rPr>
              <a:t>Magotteaux : </a:t>
            </a:r>
            <a:r>
              <a:rPr lang="ru-RU" sz="1400">
                <a:latin typeface="Calibri" pitchFamily="34" charset="0"/>
              </a:rPr>
              <a:t>13 </a:t>
            </a:r>
            <a:r>
              <a:rPr lang="en-US" sz="1400">
                <a:latin typeface="Calibri" pitchFamily="34" charset="0"/>
              </a:rPr>
              <a:t>works in Europe, North and South America, Asia and South Africa</a:t>
            </a:r>
          </a:p>
          <a:p>
            <a:pPr marL="533400" lvl="1" indent="-261938">
              <a:lnSpc>
                <a:spcPct val="85000"/>
              </a:lnSpc>
              <a:spcAft>
                <a:spcPts val="600"/>
              </a:spcAft>
              <a:buSzPct val="100000"/>
              <a:buFont typeface="Arial" charset="0"/>
              <a:buChar char="–"/>
            </a:pPr>
            <a:r>
              <a:rPr lang="en-US" sz="1400">
                <a:latin typeface="Calibri" pitchFamily="34" charset="0"/>
              </a:rPr>
              <a:t>AIA Engineering</a:t>
            </a:r>
            <a:r>
              <a:rPr lang="ru-RU" sz="1400" baseline="30000">
                <a:latin typeface="Calibri" pitchFamily="34" charset="0"/>
              </a:rPr>
              <a:t>2</a:t>
            </a:r>
            <a:r>
              <a:rPr lang="en-US" sz="1400">
                <a:latin typeface="Calibri" pitchFamily="34" charset="0"/>
              </a:rPr>
              <a:t> : production in India and active supplies to South and North America, Australia, South Africa and Europe</a:t>
            </a:r>
          </a:p>
          <a:p>
            <a:pPr marL="533400" lvl="1" indent="-261938">
              <a:lnSpc>
                <a:spcPct val="85000"/>
              </a:lnSpc>
              <a:spcAft>
                <a:spcPts val="600"/>
              </a:spcAft>
              <a:buSzPct val="100000"/>
              <a:buFont typeface="Arial" charset="0"/>
              <a:buChar char="–"/>
            </a:pPr>
            <a:r>
              <a:rPr lang="en-US" sz="1400">
                <a:latin typeface="Calibri" pitchFamily="34" charset="0"/>
              </a:rPr>
              <a:t>ME Elecmetal : 5 works in South and North America</a:t>
            </a:r>
            <a:endParaRPr lang="ru-RU" sz="1400">
              <a:latin typeface="Calibri" pitchFamily="34" charset="0"/>
            </a:endParaRPr>
          </a:p>
          <a:p>
            <a:pPr marL="128588" indent="-128588">
              <a:lnSpc>
                <a:spcPct val="85000"/>
              </a:lnSpc>
              <a:spcAft>
                <a:spcPts val="600"/>
              </a:spcAft>
              <a:buFont typeface="Arial" charset="0"/>
              <a:buChar char="•"/>
            </a:pPr>
            <a:r>
              <a:rPr lang="ru-RU" sz="1400" b="1">
                <a:latin typeface="Calibri" pitchFamily="34" charset="0"/>
              </a:rPr>
              <a:t>7</a:t>
            </a:r>
            <a:r>
              <a:rPr lang="en-US" sz="1400" b="1">
                <a:latin typeface="Calibri" pitchFamily="34" charset="0"/>
              </a:rPr>
              <a:t>8</a:t>
            </a:r>
            <a:r>
              <a:rPr lang="ru-RU" sz="1400" b="1">
                <a:latin typeface="Calibri" pitchFamily="34" charset="0"/>
              </a:rPr>
              <a:t> </a:t>
            </a:r>
            <a:r>
              <a:rPr lang="en-US" sz="1400" b="1">
                <a:latin typeface="Calibri" pitchFamily="34" charset="0"/>
              </a:rPr>
              <a:t>regional producers </a:t>
            </a:r>
            <a:r>
              <a:rPr lang="en-US" sz="1400">
                <a:latin typeface="Calibri" pitchFamily="34" charset="0"/>
              </a:rPr>
              <a:t>which considerably differ in the production output and the skill level</a:t>
            </a:r>
            <a:endParaRPr lang="ru-RU" sz="1400">
              <a:latin typeface="Calibri" pitchFamily="34" charset="0"/>
            </a:endParaRPr>
          </a:p>
          <a:p>
            <a:pPr marL="533400" lvl="1" indent="-261938">
              <a:lnSpc>
                <a:spcPct val="85000"/>
              </a:lnSpc>
              <a:spcAft>
                <a:spcPts val="600"/>
              </a:spcAft>
              <a:buSzPct val="100000"/>
              <a:buFont typeface="Arial" charset="0"/>
              <a:buChar char="–"/>
            </a:pPr>
            <a:r>
              <a:rPr lang="en-US" sz="1400">
                <a:latin typeface="Calibri" pitchFamily="34" charset="0"/>
              </a:rPr>
              <a:t>GIS leading producers:</a:t>
            </a:r>
            <a:r>
              <a:rPr lang="ru-RU" sz="1400">
                <a:latin typeface="Calibri" pitchFamily="34" charset="0"/>
              </a:rPr>
              <a:t> </a:t>
            </a:r>
            <a:r>
              <a:rPr lang="en-US" sz="1400">
                <a:latin typeface="Calibri" pitchFamily="34" charset="0"/>
              </a:rPr>
              <a:t>EVRAZ</a:t>
            </a:r>
            <a:r>
              <a:rPr lang="ru-RU" sz="1400">
                <a:latin typeface="Calibri" pitchFamily="34" charset="0"/>
              </a:rPr>
              <a:t>, </a:t>
            </a:r>
            <a:r>
              <a:rPr lang="en-US" sz="1400">
                <a:latin typeface="Calibri" pitchFamily="34" charset="0"/>
              </a:rPr>
              <a:t>METINVEST</a:t>
            </a:r>
            <a:r>
              <a:rPr lang="ru-RU" sz="1400">
                <a:latin typeface="Calibri" pitchFamily="34" charset="0"/>
              </a:rPr>
              <a:t> </a:t>
            </a:r>
            <a:r>
              <a:rPr lang="en-US" sz="1400">
                <a:latin typeface="Calibri" pitchFamily="34" charset="0"/>
              </a:rPr>
              <a:t>and</a:t>
            </a:r>
            <a:r>
              <a:rPr lang="ru-RU" sz="1400">
                <a:latin typeface="Calibri" pitchFamily="34" charset="0"/>
              </a:rPr>
              <a:t> </a:t>
            </a:r>
            <a:r>
              <a:rPr lang="en-US" sz="1400">
                <a:latin typeface="Calibri" pitchFamily="34" charset="0"/>
              </a:rPr>
              <a:t>UzMetKombinat (Uzbeksteel) make the top 10 of the largest world producers according to the facility size</a:t>
            </a:r>
            <a:endParaRPr lang="ru-RU" sz="1400">
              <a:latin typeface="Calibri" pitchFamily="34" charset="0"/>
            </a:endParaRPr>
          </a:p>
        </p:txBody>
      </p:sp>
      <p:sp>
        <p:nvSpPr>
          <p:cNvPr id="39943" name="TextBox 5"/>
          <p:cNvSpPr txBox="1">
            <a:spLocks noChangeArrowheads="1"/>
          </p:cNvSpPr>
          <p:nvPr>
            <p:custDataLst>
              <p:tags r:id="rId4"/>
            </p:custDataLst>
          </p:nvPr>
        </p:nvSpPr>
        <p:spPr bwMode="auto">
          <a:xfrm>
            <a:off x="244475" y="1628775"/>
            <a:ext cx="6842125" cy="247650"/>
          </a:xfrm>
          <a:prstGeom prst="rect">
            <a:avLst/>
          </a:prstGeom>
          <a:noFill/>
          <a:ln w="6350">
            <a:noFill/>
            <a:miter lim="800000"/>
            <a:headEnd/>
            <a:tailEnd/>
          </a:ln>
        </p:spPr>
        <p:txBody>
          <a:bodyPr lIns="0" tIns="0" rIns="0" bIns="0">
            <a:spAutoFit/>
          </a:bodyPr>
          <a:lstStyle/>
          <a:p>
            <a:pPr>
              <a:lnSpc>
                <a:spcPct val="90000"/>
              </a:lnSpc>
              <a:buClr>
                <a:schemeClr val="bg2"/>
              </a:buClr>
            </a:pPr>
            <a:r>
              <a:rPr lang="en-US" b="1">
                <a:cs typeface="Arial" charset="0"/>
              </a:rPr>
              <a:t>World market structure of grinding balls</a:t>
            </a:r>
          </a:p>
        </p:txBody>
      </p:sp>
      <p:sp>
        <p:nvSpPr>
          <p:cNvPr id="39944" name="TextBox 8"/>
          <p:cNvSpPr txBox="1">
            <a:spLocks noChangeArrowheads="1"/>
          </p:cNvSpPr>
          <p:nvPr>
            <p:custDataLst>
              <p:tags r:id="rId5"/>
            </p:custDataLst>
          </p:nvPr>
        </p:nvSpPr>
        <p:spPr bwMode="auto">
          <a:xfrm>
            <a:off x="244475" y="6553200"/>
            <a:ext cx="3681413" cy="184150"/>
          </a:xfrm>
          <a:prstGeom prst="rect">
            <a:avLst/>
          </a:prstGeom>
          <a:noFill/>
          <a:ln w="6350" cap="rnd">
            <a:noFill/>
            <a:miter lim="800000"/>
            <a:headEnd/>
            <a:tailEnd/>
          </a:ln>
        </p:spPr>
        <p:txBody>
          <a:bodyPr lIns="0" tIns="0" rIns="0" bIns="0" anchor="b"/>
          <a:lstStyle/>
          <a:p>
            <a:pPr marL="228600" indent="-228600">
              <a:lnSpc>
                <a:spcPct val="90000"/>
              </a:lnSpc>
              <a:buFontTx/>
              <a:buAutoNum type="arabicPeriod"/>
            </a:pPr>
            <a:r>
              <a:rPr lang="en-US" sz="800">
                <a:latin typeface="Calibri" pitchFamily="34" charset="0"/>
              </a:rPr>
              <a:t>Names before</a:t>
            </a:r>
            <a:r>
              <a:rPr lang="ru-RU" sz="800">
                <a:latin typeface="Calibri" pitchFamily="34" charset="0"/>
              </a:rPr>
              <a:t> 2012</a:t>
            </a:r>
            <a:r>
              <a:rPr lang="en-US" sz="800">
                <a:latin typeface="Calibri" pitchFamily="34" charset="0"/>
              </a:rPr>
              <a:t>:</a:t>
            </a:r>
            <a:r>
              <a:rPr lang="ru-RU" sz="800">
                <a:latin typeface="Calibri" pitchFamily="34" charset="0"/>
              </a:rPr>
              <a:t> </a:t>
            </a:r>
            <a:r>
              <a:rPr lang="en-US" sz="800">
                <a:latin typeface="Calibri" pitchFamily="34" charset="0"/>
              </a:rPr>
              <a:t>Moly-Cop</a:t>
            </a:r>
            <a:r>
              <a:rPr lang="ru-RU" sz="800">
                <a:latin typeface="Calibri" pitchFamily="34" charset="0"/>
              </a:rPr>
              <a:t> </a:t>
            </a:r>
            <a:r>
              <a:rPr lang="en-US" sz="800">
                <a:latin typeface="Calibri" pitchFamily="34" charset="0"/>
              </a:rPr>
              <a:t>and</a:t>
            </a:r>
            <a:r>
              <a:rPr lang="ru-RU" sz="800">
                <a:latin typeface="Calibri" pitchFamily="34" charset="0"/>
              </a:rPr>
              <a:t> </a:t>
            </a:r>
            <a:r>
              <a:rPr lang="en-US" sz="800">
                <a:latin typeface="Calibri" pitchFamily="34" charset="0"/>
              </a:rPr>
              <a:t>OneSteel</a:t>
            </a:r>
            <a:endParaRPr lang="ru-RU" sz="800">
              <a:latin typeface="Calibri" pitchFamily="34" charset="0"/>
            </a:endParaRPr>
          </a:p>
          <a:p>
            <a:pPr marL="228600" indent="-228600">
              <a:lnSpc>
                <a:spcPct val="90000"/>
              </a:lnSpc>
              <a:buFontTx/>
              <a:buAutoNum type="arabicPeriod"/>
            </a:pPr>
            <a:r>
              <a:rPr lang="en-US" sz="800">
                <a:latin typeface="Calibri" pitchFamily="34" charset="0"/>
              </a:rPr>
              <a:t>Trade mark in export markets:</a:t>
            </a:r>
            <a:r>
              <a:rPr lang="ru-RU" sz="800">
                <a:latin typeface="Calibri" pitchFamily="34" charset="0"/>
              </a:rPr>
              <a:t> </a:t>
            </a:r>
            <a:r>
              <a:rPr lang="en-US" sz="800">
                <a:latin typeface="Calibri" pitchFamily="34" charset="0"/>
              </a:rPr>
              <a:t>Vega</a:t>
            </a:r>
            <a:endParaRPr lang="ru-RU" sz="800">
              <a:latin typeface="Calibri" pitchFamily="34" charset="0"/>
            </a:endParaRPr>
          </a:p>
          <a:p>
            <a:pPr marL="228600" indent="-228600">
              <a:lnSpc>
                <a:spcPct val="90000"/>
              </a:lnSpc>
            </a:pPr>
            <a:r>
              <a:rPr lang="en-US" sz="800">
                <a:latin typeface="Calibri" pitchFamily="34" charset="0"/>
              </a:rPr>
              <a:t>Source</a:t>
            </a:r>
            <a:r>
              <a:rPr lang="ru-RU" sz="800">
                <a:latin typeface="Calibri" pitchFamily="34" charset="0"/>
              </a:rPr>
              <a:t>: </a:t>
            </a:r>
            <a:r>
              <a:rPr lang="en-US" sz="800">
                <a:solidFill>
                  <a:srgbClr val="000000"/>
                </a:solidFill>
                <a:latin typeface="Calibri" pitchFamily="34" charset="0"/>
              </a:rPr>
              <a:t>Arrium, SPARK, KOMPASS, Capital IQ</a:t>
            </a:r>
            <a:r>
              <a:rPr lang="ru-RU" sz="800">
                <a:solidFill>
                  <a:srgbClr val="000000"/>
                </a:solidFill>
                <a:latin typeface="Calibri" pitchFamily="34" charset="0"/>
              </a:rPr>
              <a:t>,</a:t>
            </a:r>
            <a:r>
              <a:rPr lang="en-US" sz="800">
                <a:solidFill>
                  <a:srgbClr val="000000"/>
                </a:solidFill>
                <a:latin typeface="Calibri" pitchFamily="34" charset="0"/>
              </a:rPr>
              <a:t> the analysis made by</a:t>
            </a:r>
            <a:r>
              <a:rPr lang="ru-RU" sz="800">
                <a:solidFill>
                  <a:srgbClr val="000000"/>
                </a:solidFill>
                <a:latin typeface="Calibri" pitchFamily="34" charset="0"/>
              </a:rPr>
              <a:t> </a:t>
            </a:r>
            <a:r>
              <a:rPr lang="en-US" sz="800">
                <a:solidFill>
                  <a:srgbClr val="000000"/>
                </a:solidFill>
                <a:latin typeface="Calibri" pitchFamily="34" charset="0"/>
              </a:rPr>
              <a:t>A.T. Kearney</a:t>
            </a:r>
            <a:endParaRPr lang="ru-RU" sz="800">
              <a:solidFill>
                <a:srgbClr val="000000"/>
              </a:solidFill>
              <a:latin typeface="Calibri" pitchFamily="34" charset="0"/>
            </a:endParaRPr>
          </a:p>
        </p:txBody>
      </p:sp>
      <p:sp>
        <p:nvSpPr>
          <p:cNvPr id="9" name="Rectangle 20"/>
          <p:cNvSpPr/>
          <p:nvPr>
            <p:custDataLst>
              <p:tags r:id="rId6"/>
            </p:custDataLst>
          </p:nvPr>
        </p:nvSpPr>
        <p:spPr>
          <a:xfrm>
            <a:off x="5210175" y="1897063"/>
            <a:ext cx="3538538" cy="384175"/>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a:lnSpc>
                <a:spcPct val="90000"/>
              </a:lnSpc>
              <a:defRPr/>
            </a:pPr>
            <a:r>
              <a:rPr lang="en-US" sz="1400" b="1">
                <a:solidFill>
                  <a:schemeClr val="tx1"/>
                </a:solidFill>
                <a:latin typeface="Arial" charset="0"/>
                <a:cs typeface="Arial" charset="0"/>
              </a:rPr>
              <a:t>Size of production facilities</a:t>
            </a:r>
            <a:r>
              <a:rPr lang="ru-RU" sz="1400" b="1">
                <a:solidFill>
                  <a:schemeClr val="tx1"/>
                </a:solidFill>
                <a:cs typeface="Arial" charset="0"/>
              </a:rPr>
              <a:t>,</a:t>
            </a:r>
          </a:p>
          <a:p>
            <a:pPr>
              <a:lnSpc>
                <a:spcPct val="90000"/>
              </a:lnSpc>
              <a:defRPr/>
            </a:pPr>
            <a:r>
              <a:rPr lang="en-US" sz="1400">
                <a:solidFill>
                  <a:schemeClr val="tx1"/>
                </a:solidFill>
                <a:cs typeface="Arial" charset="0"/>
              </a:rPr>
              <a:t>th.</a:t>
            </a:r>
            <a:r>
              <a:rPr lang="ru-RU" sz="1400">
                <a:solidFill>
                  <a:schemeClr val="tx1"/>
                </a:solidFill>
                <a:cs typeface="Arial" charset="0"/>
              </a:rPr>
              <a:t> </a:t>
            </a:r>
            <a:r>
              <a:rPr lang="en-US" sz="1400">
                <a:solidFill>
                  <a:schemeClr val="tx1"/>
                </a:solidFill>
                <a:cs typeface="Arial" charset="0"/>
              </a:rPr>
              <a:t>t</a:t>
            </a:r>
            <a:endParaRPr lang="ru-RU" sz="1400">
              <a:solidFill>
                <a:schemeClr val="tx1"/>
              </a:solidFill>
              <a:cs typeface="Arial" charset="0"/>
            </a:endParaRPr>
          </a:p>
        </p:txBody>
      </p:sp>
      <p:graphicFrame>
        <p:nvGraphicFramePr>
          <p:cNvPr id="39940" name="Object 4"/>
          <p:cNvGraphicFramePr>
            <a:graphicFrameLocks/>
          </p:cNvGraphicFramePr>
          <p:nvPr>
            <p:custDataLst>
              <p:tags r:id="rId7"/>
            </p:custDataLst>
          </p:nvPr>
        </p:nvGraphicFramePr>
        <p:xfrm>
          <a:off x="5586413" y="2657475"/>
          <a:ext cx="2800350" cy="2800350"/>
        </p:xfrm>
        <a:graphic>
          <a:graphicData uri="http://schemas.openxmlformats.org/presentationml/2006/ole">
            <mc:AlternateContent xmlns:mc="http://schemas.openxmlformats.org/markup-compatibility/2006">
              <mc:Choice xmlns:v="urn:schemas-microsoft-com:vml" Requires="v">
                <p:oleObj spid="_x0000_s39957" name="Chart" r:id="rId28" imgW="2800384" imgH="2800445" progId="MSGraph.Chart.8">
                  <p:embed followColorScheme="full"/>
                </p:oleObj>
              </mc:Choice>
              <mc:Fallback>
                <p:oleObj name="Chart" r:id="rId28" imgW="2800384" imgH="2800445" progId="MSGraph.Chart.8">
                  <p:embed followColorScheme="full"/>
                  <p:pic>
                    <p:nvPicPr>
                      <p:cNvPr id="0" name="Picture 4"/>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586413" y="2657475"/>
                        <a:ext cx="2800350" cy="280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Straight Connector 76"/>
          <p:cNvCxnSpPr/>
          <p:nvPr>
            <p:custDataLst>
              <p:tags r:id="rId8"/>
            </p:custDataLst>
          </p:nvPr>
        </p:nvCxnSpPr>
        <p:spPr bwMode="auto">
          <a:xfrm flipV="1">
            <a:off x="6894513" y="5332413"/>
            <a:ext cx="0" cy="503237"/>
          </a:xfrm>
          <a:prstGeom prst="line">
            <a:avLst/>
          </a:prstGeom>
          <a:ln w="6350" cap="flat">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75"/>
          <p:cNvCxnSpPr/>
          <p:nvPr>
            <p:custDataLst>
              <p:tags r:id="rId9"/>
            </p:custDataLst>
          </p:nvPr>
        </p:nvCxnSpPr>
        <p:spPr bwMode="auto">
          <a:xfrm flipV="1">
            <a:off x="6527800" y="5281613"/>
            <a:ext cx="80963" cy="276225"/>
          </a:xfrm>
          <a:prstGeom prst="line">
            <a:avLst/>
          </a:prstGeom>
          <a:ln w="6350" cap="flat">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35"/>
          <p:cNvSpPr/>
          <p:nvPr>
            <p:custDataLst>
              <p:tags r:id="rId10"/>
            </p:custDataLst>
          </p:nvPr>
        </p:nvSpPr>
        <p:spPr bwMode="auto">
          <a:xfrm>
            <a:off x="4987925" y="2924175"/>
            <a:ext cx="687388" cy="7874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en-US" sz="1200" b="1" dirty="0" smtClean="0">
                <a:solidFill>
                  <a:schemeClr val="tx1"/>
                </a:solidFill>
                <a:latin typeface="Arial" charset="0"/>
                <a:cs typeface="Arial" charset="0"/>
              </a:rPr>
              <a:t>Other</a:t>
            </a:r>
            <a:endParaRPr lang="ru-RU" sz="1200" b="1" dirty="0" smtClean="0">
              <a:solidFill>
                <a:schemeClr val="tx1"/>
              </a:solidFill>
              <a:latin typeface="Arial" charset="0"/>
              <a:cs typeface="Arial" charset="0"/>
            </a:endParaRPr>
          </a:p>
          <a:p>
            <a:pPr algn="r">
              <a:lnSpc>
                <a:spcPct val="90000"/>
              </a:lnSpc>
              <a:defRPr/>
            </a:pPr>
            <a:r>
              <a:rPr lang="en-US" sz="1200" b="1" dirty="0" smtClean="0">
                <a:solidFill>
                  <a:schemeClr val="tx1"/>
                </a:solidFill>
                <a:latin typeface="Arial" charset="0"/>
                <a:cs typeface="Arial" charset="0"/>
              </a:rPr>
              <a:t> </a:t>
            </a:r>
            <a:r>
              <a:rPr lang="en-US" sz="1200" b="1" dirty="0">
                <a:solidFill>
                  <a:schemeClr val="tx1"/>
                </a:solidFill>
                <a:latin typeface="Arial" charset="0"/>
                <a:cs typeface="Arial" charset="0"/>
              </a:rPr>
              <a:t>producers</a:t>
            </a:r>
            <a:r>
              <a:rPr lang="en-US" sz="1200" b="1" dirty="0">
                <a:solidFill>
                  <a:schemeClr val="tx1"/>
                </a:solidFill>
                <a:latin typeface="Arial" charset="0"/>
                <a:cs typeface="Arial" charset="0"/>
                <a:sym typeface="Arial" charset="0"/>
              </a:rPr>
              <a:t/>
            </a:r>
            <a:br>
              <a:rPr lang="en-US" sz="1200" b="1" dirty="0">
                <a:solidFill>
                  <a:schemeClr val="tx1"/>
                </a:solidFill>
                <a:latin typeface="Arial" charset="0"/>
                <a:cs typeface="Arial" charset="0"/>
                <a:sym typeface="Arial" charset="0"/>
              </a:rPr>
            </a:br>
            <a:fld id="{59A60C1C-0D4E-4A45-8E5A-525D380DA05F}" type="datetime'''''''''''''169''''''''''''''''7'''''''''''''''">
              <a:rPr lang="en-US" sz="1200">
                <a:solidFill>
                  <a:schemeClr val="tx1"/>
                </a:solidFill>
                <a:cs typeface="Arial" charset="0"/>
              </a:rPr>
              <a:pPr algn="r">
                <a:lnSpc>
                  <a:spcPct val="90000"/>
                </a:lnSpc>
                <a:defRPr/>
              </a:pPr>
              <a:t>1697</a:t>
            </a:fld>
            <a:endParaRPr lang="en-US" sz="1200" dirty="0">
              <a:solidFill>
                <a:schemeClr val="tx1"/>
              </a:solidFill>
              <a:latin typeface="Arial" charset="0"/>
              <a:cs typeface="Arial" charset="0"/>
              <a:sym typeface="Arial" charset="0"/>
            </a:endParaRPr>
          </a:p>
        </p:txBody>
      </p:sp>
      <p:sp>
        <p:nvSpPr>
          <p:cNvPr id="14" name="Rectangle 31"/>
          <p:cNvSpPr/>
          <p:nvPr>
            <p:custDataLst>
              <p:tags r:id="rId11"/>
            </p:custDataLst>
          </p:nvPr>
        </p:nvSpPr>
        <p:spPr bwMode="auto">
          <a:xfrm>
            <a:off x="5386388" y="4897438"/>
            <a:ext cx="568325"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7BBDA595-3BDC-4D78-B2A4-1C445EF0AF32}" type="datetime'Do''''''nh''''a''''''''''''''''''''d'">
              <a:rPr lang="en-US" sz="1200" b="1">
                <a:solidFill>
                  <a:schemeClr val="tx1"/>
                </a:solidFill>
                <a:cs typeface="Arial"/>
              </a:rPr>
              <a:pPr algn="ctr" fontAlgn="auto">
                <a:lnSpc>
                  <a:spcPct val="90000"/>
                </a:lnSpc>
                <a:defRPr/>
              </a:pPr>
              <a:t>Donhad</a:t>
            </a:fld>
            <a:r>
              <a:rPr lang="en-US" sz="1200" b="1" dirty="0">
                <a:solidFill>
                  <a:schemeClr val="tx1"/>
                </a:solidFill>
                <a:cs typeface="Arial"/>
              </a:rPr>
              <a:t/>
            </a:r>
            <a:br>
              <a:rPr lang="en-US" sz="1200" b="1" dirty="0">
                <a:solidFill>
                  <a:schemeClr val="tx1"/>
                </a:solidFill>
                <a:cs typeface="Arial"/>
              </a:rPr>
            </a:br>
            <a:fld id="{0B7E7363-7148-4811-A30B-868F6EC18BC8}" type="datetime'''''1''''''''''''4''''''''''''''''''0'''">
              <a:rPr lang="en-US" sz="1200">
                <a:solidFill>
                  <a:schemeClr val="tx1"/>
                </a:solidFill>
                <a:cs typeface="Arial"/>
              </a:rPr>
              <a:pPr algn="ctr" fontAlgn="auto">
                <a:lnSpc>
                  <a:spcPct val="90000"/>
                </a:lnSpc>
                <a:defRPr/>
              </a:pPr>
              <a:t>140</a:t>
            </a:fld>
            <a:endParaRPr lang="en-US" sz="1200" dirty="0">
              <a:solidFill>
                <a:schemeClr val="tx1"/>
              </a:solidFill>
              <a:latin typeface="Arial"/>
              <a:cs typeface="Arial"/>
              <a:sym typeface="Arial"/>
            </a:endParaRPr>
          </a:p>
        </p:txBody>
      </p:sp>
      <p:sp>
        <p:nvSpPr>
          <p:cNvPr id="15" name="Rectangle 58"/>
          <p:cNvSpPr/>
          <p:nvPr>
            <p:custDataLst>
              <p:tags r:id="rId12"/>
            </p:custDataLst>
          </p:nvPr>
        </p:nvSpPr>
        <p:spPr bwMode="gray">
          <a:xfrm>
            <a:off x="7346950" y="5010150"/>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0E85D610-6368-41DD-881C-7539DC4845D0}" type="datetime'''''''''''''4''''''%'''''''''''''''''''''''''''''''">
              <a:rPr lang="en-US" sz="1200">
                <a:solidFill>
                  <a:schemeClr val="bg1"/>
                </a:solidFill>
                <a:cs typeface="Arial"/>
              </a:rPr>
              <a:pPr algn="ctr" fontAlgn="auto">
                <a:lnSpc>
                  <a:spcPct val="90000"/>
                </a:lnSpc>
                <a:defRPr/>
              </a:pPr>
              <a:t>4%</a:t>
            </a:fld>
            <a:endParaRPr lang="en-US" sz="1200" dirty="0">
              <a:solidFill>
                <a:schemeClr val="bg1"/>
              </a:solidFill>
              <a:latin typeface="Arial"/>
              <a:cs typeface="Arial"/>
              <a:sym typeface="Arial"/>
            </a:endParaRPr>
          </a:p>
        </p:txBody>
      </p:sp>
      <p:sp>
        <p:nvSpPr>
          <p:cNvPr id="16" name="Rectangle 32"/>
          <p:cNvSpPr/>
          <p:nvPr>
            <p:custDataLst>
              <p:tags r:id="rId13"/>
            </p:custDataLst>
          </p:nvPr>
        </p:nvSpPr>
        <p:spPr bwMode="auto">
          <a:xfrm>
            <a:off x="5875338" y="5227638"/>
            <a:ext cx="533400"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BD17D217-849B-4F1E-A12D-5148FBFB1F59}" type="datetime'''''''''''''''''G''er''''''''''d''''''''''''''''''a''''''u'''">
              <a:rPr lang="en-US" sz="1200" b="1">
                <a:solidFill>
                  <a:schemeClr val="tx1"/>
                </a:solidFill>
                <a:cs typeface="Arial"/>
              </a:rPr>
              <a:pPr algn="ctr" fontAlgn="auto">
                <a:lnSpc>
                  <a:spcPct val="90000"/>
                </a:lnSpc>
                <a:defRPr/>
              </a:pPr>
              <a:t>Gerdau</a:t>
            </a:fld>
            <a:r>
              <a:rPr lang="en-US" sz="1200" b="1" dirty="0">
                <a:solidFill>
                  <a:schemeClr val="tx1"/>
                </a:solidFill>
                <a:cs typeface="Arial"/>
              </a:rPr>
              <a:t/>
            </a:r>
            <a:br>
              <a:rPr lang="en-US" sz="1200" b="1" dirty="0">
                <a:solidFill>
                  <a:schemeClr val="tx1"/>
                </a:solidFill>
                <a:cs typeface="Arial"/>
              </a:rPr>
            </a:br>
            <a:fld id="{70A9ECF2-BDF7-4E06-BE5F-C3A0EF17A4CA}" type="datetime'''''''''''''1''''''''''40'''''''''''''''''''''''''''''''''''">
              <a:rPr lang="en-US" sz="1200">
                <a:solidFill>
                  <a:schemeClr val="tx1"/>
                </a:solidFill>
                <a:cs typeface="Arial"/>
              </a:rPr>
              <a:pPr algn="ctr" fontAlgn="auto">
                <a:lnSpc>
                  <a:spcPct val="90000"/>
                </a:lnSpc>
                <a:defRPr/>
              </a:pPr>
              <a:t>140</a:t>
            </a:fld>
            <a:endParaRPr lang="en-US" sz="1200" dirty="0">
              <a:solidFill>
                <a:schemeClr val="tx1"/>
              </a:solidFill>
              <a:latin typeface="Arial"/>
              <a:cs typeface="Arial"/>
              <a:sym typeface="Arial"/>
            </a:endParaRPr>
          </a:p>
        </p:txBody>
      </p:sp>
      <p:sp>
        <p:nvSpPr>
          <p:cNvPr id="17" name="Rectangle 34"/>
          <p:cNvSpPr/>
          <p:nvPr>
            <p:custDataLst>
              <p:tags r:id="rId14"/>
            </p:custDataLst>
          </p:nvPr>
        </p:nvSpPr>
        <p:spPr bwMode="auto">
          <a:xfrm>
            <a:off x="5729288" y="5557838"/>
            <a:ext cx="981075"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fontAlgn="auto">
              <a:lnSpc>
                <a:spcPct val="90000"/>
              </a:lnSpc>
              <a:defRPr/>
            </a:pPr>
            <a:fld id="{14D9EB5A-7D78-4DFA-BF9A-1B23A740F274}" type="datetime'ME E''''''''l''ec''''''m''''''''e''''''''''''''t''''al'''''">
              <a:rPr lang="en-US" sz="1200" b="1">
                <a:solidFill>
                  <a:schemeClr val="tx1"/>
                </a:solidFill>
                <a:cs typeface="Arial"/>
              </a:rPr>
              <a:pPr algn="r" fontAlgn="auto">
                <a:lnSpc>
                  <a:spcPct val="90000"/>
                </a:lnSpc>
                <a:defRPr/>
              </a:pPr>
              <a:t>ME Elecmetal</a:t>
            </a:fld>
            <a:r>
              <a:rPr lang="en-US" sz="1200" b="1" dirty="0">
                <a:solidFill>
                  <a:schemeClr val="tx1"/>
                </a:solidFill>
                <a:cs typeface="Arial"/>
              </a:rPr>
              <a:t/>
            </a:r>
            <a:br>
              <a:rPr lang="en-US" sz="1200" b="1" dirty="0">
                <a:solidFill>
                  <a:schemeClr val="tx1"/>
                </a:solidFill>
                <a:cs typeface="Arial"/>
              </a:rPr>
            </a:br>
            <a:fld id="{DE0BE379-BD21-4582-9847-DF519C7E1182}" type="datetime'''1''''''''''5''''''''''''''''''4'''''''''''''''''''''">
              <a:rPr lang="en-US" sz="1200">
                <a:solidFill>
                  <a:schemeClr val="tx1"/>
                </a:solidFill>
                <a:cs typeface="Arial"/>
              </a:rPr>
              <a:pPr algn="r" fontAlgn="auto">
                <a:lnSpc>
                  <a:spcPct val="90000"/>
                </a:lnSpc>
                <a:defRPr/>
              </a:pPr>
              <a:t>154</a:t>
            </a:fld>
            <a:endParaRPr lang="en-US" sz="1200" dirty="0">
              <a:solidFill>
                <a:schemeClr val="tx1"/>
              </a:solidFill>
              <a:latin typeface="Arial"/>
              <a:cs typeface="Arial"/>
              <a:sym typeface="Arial"/>
            </a:endParaRPr>
          </a:p>
        </p:txBody>
      </p:sp>
      <p:sp>
        <p:nvSpPr>
          <p:cNvPr id="18" name="Rectangle 33"/>
          <p:cNvSpPr/>
          <p:nvPr>
            <p:custDataLst>
              <p:tags r:id="rId15"/>
            </p:custDataLst>
          </p:nvPr>
        </p:nvSpPr>
        <p:spPr bwMode="auto">
          <a:xfrm>
            <a:off x="6761163" y="5835650"/>
            <a:ext cx="1195387"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b="1">
                <a:solidFill>
                  <a:schemeClr val="tx1"/>
                </a:solidFill>
                <a:latin typeface="Arial" charset="0"/>
                <a:cs typeface="Arial" charset="0"/>
              </a:rPr>
              <a:t>UzMetKombinat</a:t>
            </a:r>
            <a:br>
              <a:rPr lang="en-US" sz="1200" b="1">
                <a:solidFill>
                  <a:schemeClr val="tx1"/>
                </a:solidFill>
                <a:latin typeface="Arial" charset="0"/>
                <a:cs typeface="Arial" charset="0"/>
              </a:rPr>
            </a:br>
            <a:fld id="{2D360C43-9197-4848-A8FE-2ECD1DA52A1D}" type="datetime'''''''''''''1''''''7''''''''''''''''''''''''''''0'''''">
              <a:rPr lang="en-US" sz="1200">
                <a:solidFill>
                  <a:schemeClr val="tx1"/>
                </a:solidFill>
                <a:cs typeface="Arial" charset="0"/>
              </a:rPr>
              <a:pPr>
                <a:lnSpc>
                  <a:spcPct val="90000"/>
                </a:lnSpc>
                <a:defRPr/>
              </a:pPr>
              <a:t>170</a:t>
            </a:fld>
            <a:endParaRPr lang="en-US" sz="1200">
              <a:solidFill>
                <a:schemeClr val="tx1"/>
              </a:solidFill>
              <a:latin typeface="Arial" charset="0"/>
              <a:cs typeface="Arial" charset="0"/>
              <a:sym typeface="Arial" charset="0"/>
            </a:endParaRPr>
          </a:p>
        </p:txBody>
      </p:sp>
      <p:sp>
        <p:nvSpPr>
          <p:cNvPr id="19" name="Rectangle 67"/>
          <p:cNvSpPr/>
          <p:nvPr>
            <p:custDataLst>
              <p:tags r:id="rId16"/>
            </p:custDataLst>
          </p:nvPr>
        </p:nvSpPr>
        <p:spPr bwMode="auto">
          <a:xfrm>
            <a:off x="7069138" y="5505450"/>
            <a:ext cx="955675"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b="1">
                <a:solidFill>
                  <a:schemeClr val="tx1"/>
                </a:solidFill>
                <a:latin typeface="Arial" charset="0"/>
                <a:cs typeface="Arial" charset="0"/>
              </a:rPr>
              <a:t>METINVEST</a:t>
            </a:r>
            <a:br>
              <a:rPr lang="en-US" sz="1200" b="1">
                <a:solidFill>
                  <a:schemeClr val="tx1"/>
                </a:solidFill>
                <a:latin typeface="Arial" charset="0"/>
                <a:cs typeface="Arial" charset="0"/>
              </a:rPr>
            </a:br>
            <a:fld id="{E0CA882A-308D-49C7-BAF3-AA3585A1C481}" type="datetime'''''''1''''''7''''''''''''''''0'''''''''''''''">
              <a:rPr lang="en-US" sz="1200">
                <a:solidFill>
                  <a:schemeClr val="tx1"/>
                </a:solidFill>
                <a:cs typeface="Arial" charset="0"/>
              </a:rPr>
              <a:pPr>
                <a:lnSpc>
                  <a:spcPct val="90000"/>
                </a:lnSpc>
                <a:defRPr/>
              </a:pPr>
              <a:t>170</a:t>
            </a:fld>
            <a:endParaRPr lang="en-US" sz="1200">
              <a:solidFill>
                <a:schemeClr val="tx1"/>
              </a:solidFill>
              <a:latin typeface="Arial" charset="0"/>
              <a:cs typeface="Arial" charset="0"/>
              <a:sym typeface="Arial" charset="0"/>
            </a:endParaRPr>
          </a:p>
        </p:txBody>
      </p:sp>
      <p:sp>
        <p:nvSpPr>
          <p:cNvPr id="20" name="Rectangle 62"/>
          <p:cNvSpPr/>
          <p:nvPr>
            <p:custDataLst>
              <p:tags r:id="rId17"/>
            </p:custDataLst>
          </p:nvPr>
        </p:nvSpPr>
        <p:spPr bwMode="auto">
          <a:xfrm>
            <a:off x="6354763" y="4913313"/>
            <a:ext cx="219075" cy="165100"/>
          </a:xfrm>
          <a:prstGeom prst="rect">
            <a:avLst/>
          </a:prstGeom>
          <a:solidFill>
            <a:srgbClr val="CDD77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A1940B8D-E4A7-42DD-9BF0-C929820E115F}" type="datetime'''''''''''''''''3''''''''''''''''''%'''''''">
              <a:rPr lang="en-US" sz="1200">
                <a:solidFill>
                  <a:schemeClr val="tx1"/>
                </a:solidFill>
                <a:cs typeface="Arial"/>
              </a:rPr>
              <a:pPr algn="ctr" fontAlgn="auto">
                <a:lnSpc>
                  <a:spcPct val="90000"/>
                </a:lnSpc>
                <a:defRPr/>
              </a:pPr>
              <a:t>3%</a:t>
            </a:fld>
            <a:endParaRPr lang="en-US" sz="1200" dirty="0">
              <a:solidFill>
                <a:schemeClr val="tx1"/>
              </a:solidFill>
              <a:latin typeface="Arial"/>
              <a:cs typeface="Arial"/>
              <a:sym typeface="Arial"/>
            </a:endParaRPr>
          </a:p>
        </p:txBody>
      </p:sp>
      <p:sp>
        <p:nvSpPr>
          <p:cNvPr id="21" name="Rectangle 4"/>
          <p:cNvSpPr/>
          <p:nvPr>
            <p:custDataLst>
              <p:tags r:id="rId18"/>
            </p:custDataLst>
          </p:nvPr>
        </p:nvSpPr>
        <p:spPr bwMode="auto">
          <a:xfrm>
            <a:off x="7643813" y="5175250"/>
            <a:ext cx="871537"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fontAlgn="auto">
              <a:lnSpc>
                <a:spcPct val="90000"/>
              </a:lnSpc>
              <a:defRPr/>
            </a:pPr>
            <a:fld id="{5B9A9D81-07A3-439F-80EA-24E992F363C7}" type="datetime'''''A''''''''I''''''''A''''''E'' ''(''Ve''''''g''''a'')'''''''">
              <a:rPr lang="en-US" sz="1200" b="1">
                <a:solidFill>
                  <a:schemeClr val="tx1"/>
                </a:solidFill>
                <a:cs typeface="Arial"/>
              </a:rPr>
              <a:pPr fontAlgn="auto">
                <a:lnSpc>
                  <a:spcPct val="90000"/>
                </a:lnSpc>
                <a:defRPr/>
              </a:pPr>
              <a:t>AIAE (Vega)</a:t>
            </a:fld>
            <a:r>
              <a:rPr lang="en-US" sz="1200" b="1" dirty="0">
                <a:solidFill>
                  <a:schemeClr val="tx1"/>
                </a:solidFill>
                <a:cs typeface="Arial"/>
              </a:rPr>
              <a:t/>
            </a:r>
            <a:br>
              <a:rPr lang="en-US" sz="1200" b="1" dirty="0">
                <a:solidFill>
                  <a:schemeClr val="tx1"/>
                </a:solidFill>
                <a:cs typeface="Arial"/>
              </a:rPr>
            </a:br>
            <a:fld id="{17FF3F55-216E-4B76-97BE-FFB589E34EBF}" type="datetime'''''2''''''''''''''''''0''''''''''0'''">
              <a:rPr lang="en-US" sz="1200">
                <a:solidFill>
                  <a:schemeClr val="tx1"/>
                </a:solidFill>
                <a:cs typeface="Arial"/>
              </a:rPr>
              <a:pPr fontAlgn="auto">
                <a:lnSpc>
                  <a:spcPct val="90000"/>
                </a:lnSpc>
                <a:defRPr/>
              </a:pPr>
              <a:t>200</a:t>
            </a:fld>
            <a:endParaRPr lang="en-US" sz="1200" dirty="0">
              <a:solidFill>
                <a:schemeClr val="tx1"/>
              </a:solidFill>
              <a:latin typeface="Arial"/>
              <a:cs typeface="Arial"/>
              <a:sym typeface="Arial"/>
            </a:endParaRPr>
          </a:p>
        </p:txBody>
      </p:sp>
      <p:sp>
        <p:nvSpPr>
          <p:cNvPr id="22" name="Rectangle 64"/>
          <p:cNvSpPr/>
          <p:nvPr>
            <p:custDataLst>
              <p:tags r:id="rId19"/>
            </p:custDataLst>
          </p:nvPr>
        </p:nvSpPr>
        <p:spPr bwMode="gray">
          <a:xfrm>
            <a:off x="6219825" y="4748213"/>
            <a:ext cx="219075" cy="165100"/>
          </a:xfrm>
          <a:prstGeom prst="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68F5C7E0-D8A4-4C48-A5D6-92886692649E}" type="datetime'''3''''''''''''''''''''''%'">
              <a:rPr lang="en-US" sz="1200">
                <a:solidFill>
                  <a:schemeClr val="bg1"/>
                </a:solidFill>
                <a:cs typeface="Arial"/>
              </a:rPr>
              <a:pPr algn="ctr" fontAlgn="auto">
                <a:lnSpc>
                  <a:spcPct val="90000"/>
                </a:lnSpc>
                <a:defRPr/>
              </a:pPr>
              <a:t>3%</a:t>
            </a:fld>
            <a:endParaRPr lang="en-US" sz="1200" dirty="0">
              <a:solidFill>
                <a:schemeClr val="bg1"/>
              </a:solidFill>
              <a:latin typeface="Arial"/>
              <a:cs typeface="Arial"/>
              <a:sym typeface="Arial"/>
            </a:endParaRPr>
          </a:p>
        </p:txBody>
      </p:sp>
      <p:sp>
        <p:nvSpPr>
          <p:cNvPr id="23" name="Rectangle 39"/>
          <p:cNvSpPr/>
          <p:nvPr>
            <p:custDataLst>
              <p:tags r:id="rId20"/>
            </p:custDataLst>
          </p:nvPr>
        </p:nvSpPr>
        <p:spPr bwMode="auto">
          <a:xfrm>
            <a:off x="8032750" y="4845050"/>
            <a:ext cx="517525"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lnSpc>
                <a:spcPct val="90000"/>
              </a:lnSpc>
              <a:defRPr/>
            </a:pPr>
            <a:r>
              <a:rPr lang="en-US" sz="1200" b="1">
                <a:solidFill>
                  <a:schemeClr val="tx1"/>
                </a:solidFill>
                <a:latin typeface="Arial" charset="0"/>
                <a:cs typeface="Arial" charset="0"/>
              </a:rPr>
              <a:t>EVRAZ</a:t>
            </a:r>
            <a:r>
              <a:rPr lang="en-US" sz="1200" b="1">
                <a:solidFill>
                  <a:schemeClr val="tx1"/>
                </a:solidFill>
                <a:latin typeface="Arial" charset="0"/>
                <a:cs typeface="Arial" charset="0"/>
                <a:sym typeface="Arial" charset="0"/>
              </a:rPr>
              <a:t/>
            </a:r>
            <a:br>
              <a:rPr lang="en-US" sz="1200" b="1">
                <a:solidFill>
                  <a:schemeClr val="tx1"/>
                </a:solidFill>
                <a:latin typeface="Arial" charset="0"/>
                <a:cs typeface="Arial" charset="0"/>
                <a:sym typeface="Arial" charset="0"/>
              </a:rPr>
            </a:br>
            <a:fld id="{2BF4D953-A9A4-44CD-BF5A-595B694D5118}" type="datetime'''''''''''''''''''''''''''''''25''''0'''''''">
              <a:rPr lang="en-US" sz="1200">
                <a:solidFill>
                  <a:schemeClr val="tx1"/>
                </a:solidFill>
                <a:cs typeface="Arial" charset="0"/>
              </a:rPr>
              <a:pPr algn="ctr">
                <a:lnSpc>
                  <a:spcPct val="90000"/>
                </a:lnSpc>
                <a:defRPr/>
              </a:pPr>
              <a:t>250</a:t>
            </a:fld>
            <a:endParaRPr lang="en-US" sz="1200">
              <a:solidFill>
                <a:schemeClr val="tx1"/>
              </a:solidFill>
              <a:latin typeface="Arial" charset="0"/>
              <a:cs typeface="Arial" charset="0"/>
              <a:sym typeface="Arial" charset="0"/>
            </a:endParaRPr>
          </a:p>
        </p:txBody>
      </p:sp>
      <p:sp>
        <p:nvSpPr>
          <p:cNvPr id="24" name="Rectangle 49"/>
          <p:cNvSpPr/>
          <p:nvPr>
            <p:custDataLst>
              <p:tags r:id="rId21"/>
            </p:custDataLst>
          </p:nvPr>
        </p:nvSpPr>
        <p:spPr bwMode="gray">
          <a:xfrm>
            <a:off x="7637463" y="4800600"/>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415336E4-6205-4ACA-A003-9EED0C52BF7F}" type="datetime'''''''''6''''%'''''''''''''''''''''''''''''''">
              <a:rPr lang="en-US" sz="1200">
                <a:solidFill>
                  <a:schemeClr val="bg1"/>
                </a:solidFill>
                <a:cs typeface="Arial"/>
              </a:rPr>
              <a:pPr algn="ctr" fontAlgn="auto">
                <a:lnSpc>
                  <a:spcPct val="90000"/>
                </a:lnSpc>
                <a:defRPr/>
              </a:pPr>
              <a:t>6%</a:t>
            </a:fld>
            <a:endParaRPr lang="en-US" sz="1200" dirty="0">
              <a:solidFill>
                <a:schemeClr val="bg1"/>
              </a:solidFill>
              <a:latin typeface="Arial"/>
              <a:cs typeface="Arial"/>
              <a:sym typeface="Arial"/>
            </a:endParaRPr>
          </a:p>
        </p:txBody>
      </p:sp>
      <p:sp>
        <p:nvSpPr>
          <p:cNvPr id="25" name="Rectangle 38"/>
          <p:cNvSpPr/>
          <p:nvPr>
            <p:custDataLst>
              <p:tags r:id="rId22"/>
            </p:custDataLst>
          </p:nvPr>
        </p:nvSpPr>
        <p:spPr bwMode="auto">
          <a:xfrm>
            <a:off x="8223250" y="4514850"/>
            <a:ext cx="846138"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490C2404-3E9D-4D86-AE9F-89C35DAEA5CF}" type="datetime'''''Mag''o''''''''''''''''tte''a''''u''x'''''''''''">
              <a:rPr lang="en-US" sz="1200" b="1">
                <a:solidFill>
                  <a:schemeClr val="tx1"/>
                </a:solidFill>
                <a:cs typeface="Arial"/>
              </a:rPr>
              <a:pPr algn="ctr" fontAlgn="auto">
                <a:lnSpc>
                  <a:spcPct val="90000"/>
                </a:lnSpc>
                <a:defRPr/>
              </a:pPr>
              <a:t>Magotteaux</a:t>
            </a:fld>
            <a:r>
              <a:rPr lang="en-US" sz="1200" b="1" dirty="0">
                <a:solidFill>
                  <a:schemeClr val="tx1"/>
                </a:solidFill>
                <a:latin typeface="Arial"/>
                <a:cs typeface="Arial"/>
                <a:sym typeface="Arial"/>
              </a:rPr>
              <a:t/>
            </a:r>
            <a:br>
              <a:rPr lang="en-US" sz="1200" b="1" dirty="0">
                <a:solidFill>
                  <a:schemeClr val="tx1"/>
                </a:solidFill>
                <a:latin typeface="Arial"/>
                <a:cs typeface="Arial"/>
                <a:sym typeface="Arial"/>
              </a:rPr>
            </a:br>
            <a:fld id="{16835BF0-7E08-4960-8FD4-5BAFC1836226}" type="datetime'''''''''''''''''''''''''''''''''''''''30''''8'''">
              <a:rPr lang="en-US" sz="1200">
                <a:solidFill>
                  <a:schemeClr val="tx1"/>
                </a:solidFill>
                <a:cs typeface="Arial"/>
              </a:rPr>
              <a:pPr algn="ctr" fontAlgn="auto">
                <a:lnSpc>
                  <a:spcPct val="90000"/>
                </a:lnSpc>
                <a:defRPr/>
              </a:pPr>
              <a:t>308</a:t>
            </a:fld>
            <a:endParaRPr lang="en-US" sz="1200" dirty="0">
              <a:solidFill>
                <a:schemeClr val="tx1"/>
              </a:solidFill>
              <a:latin typeface="Arial"/>
              <a:cs typeface="Arial"/>
              <a:sym typeface="Arial"/>
            </a:endParaRPr>
          </a:p>
        </p:txBody>
      </p:sp>
      <p:sp>
        <p:nvSpPr>
          <p:cNvPr id="26" name="Rectangle 43"/>
          <p:cNvSpPr/>
          <p:nvPr>
            <p:custDataLst>
              <p:tags r:id="rId23"/>
            </p:custDataLst>
          </p:nvPr>
        </p:nvSpPr>
        <p:spPr bwMode="gray">
          <a:xfrm>
            <a:off x="7899400" y="4445000"/>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680F8727-1EC1-420F-A440-46BF14977BB9}" type="datetime'''''''''''7''''''''''''''''''''''''''%'''''''''''''">
              <a:rPr lang="en-US" sz="1200">
                <a:solidFill>
                  <a:schemeClr val="bg1"/>
                </a:solidFill>
                <a:cs typeface="Arial"/>
              </a:rPr>
              <a:pPr algn="ctr" fontAlgn="auto">
                <a:lnSpc>
                  <a:spcPct val="90000"/>
                </a:lnSpc>
                <a:defRPr/>
              </a:pPr>
              <a:t>7%</a:t>
            </a:fld>
            <a:endParaRPr lang="en-US" sz="1200" dirty="0">
              <a:solidFill>
                <a:schemeClr val="bg1"/>
              </a:solidFill>
              <a:latin typeface="Arial"/>
              <a:cs typeface="Arial"/>
              <a:sym typeface="Arial"/>
            </a:endParaRPr>
          </a:p>
        </p:txBody>
      </p:sp>
      <p:sp>
        <p:nvSpPr>
          <p:cNvPr id="27" name="Rectangle 37"/>
          <p:cNvSpPr/>
          <p:nvPr>
            <p:custDataLst>
              <p:tags r:id="rId24"/>
            </p:custDataLst>
          </p:nvPr>
        </p:nvSpPr>
        <p:spPr bwMode="auto">
          <a:xfrm>
            <a:off x="8032750" y="2911475"/>
            <a:ext cx="555625"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F3444BE3-CFF7-44B1-8658-0F8B43F42CDC}" type="datetime'''A''''''rri''''''''''''''''''''''''''''''''''''''''u''''m'''">
              <a:rPr lang="en-US" sz="1200" b="1">
                <a:solidFill>
                  <a:schemeClr val="tx1"/>
                </a:solidFill>
                <a:cs typeface="Arial"/>
              </a:rPr>
              <a:pPr algn="ctr" fontAlgn="auto">
                <a:lnSpc>
                  <a:spcPct val="90000"/>
                </a:lnSpc>
                <a:defRPr/>
              </a:pPr>
              <a:t>Arrium</a:t>
            </a:fld>
            <a:r>
              <a:rPr lang="ru-RU" sz="1200" b="1" baseline="30000" dirty="0">
                <a:solidFill>
                  <a:schemeClr val="tx1"/>
                </a:solidFill>
                <a:cs typeface="Arial"/>
              </a:rPr>
              <a:t>1</a:t>
            </a:r>
            <a:r>
              <a:rPr lang="en-US" sz="1200" b="1" dirty="0">
                <a:solidFill>
                  <a:schemeClr val="tx1"/>
                </a:solidFill>
                <a:latin typeface="Arial"/>
                <a:cs typeface="Arial"/>
                <a:sym typeface="Arial"/>
              </a:rPr>
              <a:t/>
            </a:r>
            <a:br>
              <a:rPr lang="en-US" sz="1200" b="1" dirty="0">
                <a:solidFill>
                  <a:schemeClr val="tx1"/>
                </a:solidFill>
                <a:latin typeface="Arial"/>
                <a:cs typeface="Arial"/>
                <a:sym typeface="Arial"/>
              </a:rPr>
            </a:br>
            <a:fld id="{21500A89-6368-4905-992E-54FAB8FFA20F}" type="datetime'''''''1''''''2''''''''''''''9''''''''''''''''''0'''''''''''''">
              <a:rPr lang="en-US" sz="1200">
                <a:solidFill>
                  <a:schemeClr val="tx1"/>
                </a:solidFill>
                <a:cs typeface="Arial"/>
              </a:rPr>
              <a:pPr algn="ctr" fontAlgn="auto">
                <a:lnSpc>
                  <a:spcPct val="90000"/>
                </a:lnSpc>
                <a:defRPr/>
              </a:pPr>
              <a:t>1290</a:t>
            </a:fld>
            <a:endParaRPr lang="en-US" sz="1200" dirty="0">
              <a:solidFill>
                <a:schemeClr val="tx1"/>
              </a:solidFill>
              <a:latin typeface="Arial"/>
              <a:cs typeface="Arial"/>
              <a:sym typeface="Arial"/>
            </a:endParaRPr>
          </a:p>
        </p:txBody>
      </p:sp>
      <p:sp>
        <p:nvSpPr>
          <p:cNvPr id="28" name="Rectangle 44"/>
          <p:cNvSpPr/>
          <p:nvPr>
            <p:custDataLst>
              <p:tags r:id="rId25"/>
            </p:custDataLst>
          </p:nvPr>
        </p:nvSpPr>
        <p:spPr bwMode="gray">
          <a:xfrm>
            <a:off x="7686675" y="3268663"/>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73E88BAD-48F7-4C26-9D91-038A0C59F3DC}" type="datetime'''''''''''''''''''2''9''''''''''''''''''%'''''">
              <a:rPr lang="en-US" sz="1200">
                <a:solidFill>
                  <a:schemeClr val="bg1"/>
                </a:solidFill>
                <a:cs typeface="Arial"/>
              </a:rPr>
              <a:pPr algn="ctr" fontAlgn="auto">
                <a:lnSpc>
                  <a:spcPct val="90000"/>
                </a:lnSpc>
                <a:defRPr/>
              </a:pPr>
              <a:t>29%</a:t>
            </a:fld>
            <a:endParaRPr lang="en-US" sz="1200" dirty="0">
              <a:solidFill>
                <a:schemeClr val="bg1"/>
              </a:solidFill>
              <a:latin typeface="Arial"/>
              <a:cs typeface="Arial"/>
              <a:sym typeface="Arial"/>
            </a:endParaRPr>
          </a:p>
        </p:txBody>
      </p:sp>
      <p:sp>
        <p:nvSpPr>
          <p:cNvPr id="39964" name="Rectangle 7"/>
          <p:cNvSpPr>
            <a:spLocks noChangeArrowheads="1"/>
          </p:cNvSpPr>
          <p:nvPr>
            <p:custDataLst>
              <p:tags r:id="rId26"/>
            </p:custDataLst>
          </p:nvPr>
        </p:nvSpPr>
        <p:spPr bwMode="auto">
          <a:xfrm>
            <a:off x="6518275" y="2503488"/>
            <a:ext cx="923925" cy="184150"/>
          </a:xfrm>
          <a:prstGeom prst="rect">
            <a:avLst/>
          </a:prstGeom>
          <a:noFill/>
          <a:ln w="12700">
            <a:noFill/>
            <a:miter lim="800000"/>
            <a:headEnd/>
            <a:tailEnd/>
          </a:ln>
        </p:spPr>
        <p:txBody>
          <a:bodyPr wrap="none" lIns="0" tIns="0" rIns="0" bIns="0" anchor="ctr"/>
          <a:lstStyle/>
          <a:p>
            <a:pPr marL="268288" indent="-268288" algn="ctr" eaLnBrk="0" hangingPunct="0">
              <a:buFont typeface="Wingdings" pitchFamily="2" charset="2"/>
              <a:buNone/>
            </a:pPr>
            <a:r>
              <a:rPr lang="en-US" sz="1200" b="1">
                <a:cs typeface="Arial" charset="0"/>
              </a:rPr>
              <a:t>Total</a:t>
            </a:r>
            <a:r>
              <a:rPr lang="ru-RU" sz="1200" b="1">
                <a:cs typeface="Arial" charset="0"/>
              </a:rPr>
              <a:t> </a:t>
            </a:r>
            <a:r>
              <a:rPr lang="en-US" sz="1200" b="1">
                <a:cs typeface="Arial" charset="0"/>
              </a:rPr>
              <a:t>= ~</a:t>
            </a:r>
            <a:r>
              <a:rPr lang="ru-RU" sz="1200" b="1">
                <a:cs typeface="Arial" charset="0"/>
              </a:rPr>
              <a:t>4</a:t>
            </a:r>
            <a:r>
              <a:rPr lang="en-US" sz="1200" b="1">
                <a:cs typeface="Arial" charset="0"/>
              </a:rPr>
              <a:t>,</a:t>
            </a:r>
            <a:r>
              <a:rPr lang="ru-RU" sz="1200" b="1">
                <a:cs typeface="Arial" charset="0"/>
              </a:rPr>
              <a:t>500 </a:t>
            </a:r>
            <a:r>
              <a:rPr lang="en-US" sz="1200" b="1">
                <a:cs typeface="Arial" charset="0"/>
              </a:rPr>
              <a:t>th.</a:t>
            </a:r>
            <a:r>
              <a:rPr lang="ru-RU" sz="1200" b="1">
                <a:cs typeface="Arial" charset="0"/>
              </a:rPr>
              <a:t> </a:t>
            </a:r>
            <a:r>
              <a:rPr lang="en-US" sz="1200" b="1">
                <a:cs typeface="Arial" charset="0"/>
              </a:rPr>
              <a:t>t</a:t>
            </a:r>
          </a:p>
        </p:txBody>
      </p:sp>
      <p:sp>
        <p:nvSpPr>
          <p:cNvPr id="39965" name="Rectangle 3"/>
          <p:cNvSpPr>
            <a:spLocks noChangeArrowheads="1"/>
          </p:cNvSpPr>
          <p:nvPr/>
        </p:nvSpPr>
        <p:spPr bwMode="auto">
          <a:xfrm>
            <a:off x="0" y="-26988"/>
            <a:ext cx="9144000" cy="822326"/>
          </a:xfrm>
          <a:prstGeom prst="rect">
            <a:avLst/>
          </a:prstGeom>
          <a:noFill/>
          <a:ln w="9525">
            <a:noFill/>
            <a:miter lim="800000"/>
            <a:headEnd/>
            <a:tailEnd/>
          </a:ln>
        </p:spPr>
        <p:txBody>
          <a:bodyPr>
            <a:spAutoFit/>
          </a:bodyPr>
          <a:lstStyle/>
          <a:p>
            <a:pPr algn="ctr"/>
            <a:r>
              <a:rPr lang="en-US" altLang="ru-RU" sz="2400" b="1" u="sng">
                <a:latin typeface="Calibri" pitchFamily="34" charset="0"/>
              </a:rPr>
              <a:t>PRODUCERS OF METAL BALLS IN THE WORLD</a:t>
            </a:r>
            <a:r>
              <a:rPr lang="ru-RU" altLang="ru-RU" sz="2400" b="1" u="sng">
                <a:latin typeface="Calibri" pitchFamily="34" charset="0"/>
              </a:rPr>
              <a:t> </a:t>
            </a:r>
          </a:p>
          <a:p>
            <a:pPr algn="ctr"/>
            <a:r>
              <a:rPr lang="ru-RU" altLang="ru-RU" sz="2400" b="1" u="sng">
                <a:latin typeface="Calibri" pitchFamily="34" charset="0"/>
              </a:rPr>
              <a:t>(</a:t>
            </a:r>
            <a:r>
              <a:rPr lang="en-US" altLang="ru-RU" sz="2400" b="1" u="sng">
                <a:latin typeface="Calibri" pitchFamily="34" charset="0"/>
              </a:rPr>
              <a:t>TRADITIONAL HEATING TECHNOLOGY FOR HEAT TREATMENT</a:t>
            </a:r>
            <a:r>
              <a:rPr lang="ru-RU" altLang="ru-RU" sz="2400" b="1" u="sng">
                <a:latin typeface="Calibri" pitchFamily="34" charset="0"/>
              </a:rPr>
              <a:t>)</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G_QkUGXFUOaWVr2RDDw5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aG6KvWdNikiFSepFDgvRT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oPj1J1rwB0Ca4S6L_wJid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NsdYsRXNIU6ZhpVQBlj_G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TPmN4W8P8kiLa62rj60L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o422VyqZ06gxvxwYgHLx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tupKGfcs.UO0v5foX8rfH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Fuf_Xxxue0CFUuSfJ8OJS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uO.33qA0S0mQlumdI_PmW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nWtSmwhF7EiCykGFZxMGu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FhLcKyUBQU6wgGwaA29Mp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p7dK.BtSkq0SIHuQ9qkJ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0m9OK78fWkiA6_mA7TNtS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bLlTMr7h9UWQBbTHouijb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f2XGGPXGz0KbFtTgtB3Wb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9m3Bps7h60CEk1y9bxBj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7pxSL5Gy2UqymX1j4_913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zE7pnFwJEKY5QFUoRinx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6mIu8g2t0KtmFO7cZFj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kLh4zv3lW02ZP_ppRM6ep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l7FbFLMIUW.BZ8Voz3g.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3slusEiFdUyhhncyQevb6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SxFSt9dxkS2dJJ.oTj9r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vlnMeJqCUusgwZ4p_ro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ioYyTRyEakCsk0xLDH9G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FxWH8X4E4UCdCeZfJakle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EmDO_xRcNkeatDT.zflRk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_a0FnQHyn0CMt3lmhHYa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AJPwxrXOkS6MkO9DKuVL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CMp1xt9rVUSNQueBhxupt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FigexI5CfUSvHgSODXCCp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SH3.SOR9i0iLjEqGogJr5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AnDs1_pEZkSEoGWjQ0r74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dnoCKBmDkSUDsvTbhYTa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EZUxS8D8DkSIH0.ep7bS3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f1jwTSWPEU2yDBt8O5ZFr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AoexCzpyDESNNQ1kFsIDu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M9U1A1KPdk.l29WkEysEs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pRq9SKaikSRW6tlsB3sy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Kb9WzfyX3UC_3peFraSqF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uC6kBQlTakWixYxFphA4v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ZyTk6O5q50WEywAWlxfMT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Eoe0xGhKNEGf4QEvVqim1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gcNouXWMC0yb8MsuNt9A6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2Ql3rbA9kSeySmD93xsk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XNd2CHiAlU2m8jnUqL5H.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gjwEHLsjJ0m9zrjuWY.oY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mgx2R4VAnUqMh4hkMA.gz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O3bjdzgHpkGK_7ttMNpx5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1ZOuqdO6PEivGkAcT122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OI0RmQZ1lE.G28Y5HSaCG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wiWQX5OViUCpliUym9MF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RxJvkrkhUkW.WlbSZzBN.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njLPKlrdnESyvwGfAE4Zu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OrbBTU9z7EGMp_ZWmRoeM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sCV5woxV0iF4TWhgkBI1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hqm4ajWjk2d3Fuq72JD3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Aa6ljHGQF0CG5T0QKkzaJ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xmSlT5F4k0y8LEPkucKIY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Bt6Nq2x0dEuKczvBBuU3K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Vi3xjcP9t02d4td4yu6vK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SIHcV97Ln0qmuyfmvQB0c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Kbt8rWLawkWnamhAbsRlh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95B.TsYTd0Gi_tIw.az86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72HN0wC9vUyErSmaUSaFl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M5UfpyO_ukOBYODdjN2O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LL4e8mLRYkKQ6XMpdWH6K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m40apeyxESDJaT6FgqwZ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fUGKJcTCqEa7QtjodiM9A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8Gt5O8OQc0arVcSHKkAkh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o6J0yO1eq0K.VJBPrlN.1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KFoBdFuqgU6np.lVbHlEA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lwMqCmLkQ0qQ_YEJGmyc_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Kgq44JcZ0kiKVmF2Wo8xW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W9h9B0F2IUyC5Vmxiv5Zr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CN4qnM8X0W1UoWW_gBQ3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53I0riujukuY95vDs4g8t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b3fB8jMKkW78jqBw5uRc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qhBxCyMpNUO5xrwpNwLzI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85y2Mf_Lt02UOXeFJIfFr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wBIj0.XtFESd30SiFrgcE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7qdwaLZdJUGS88eVKPTgD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8CH1XIdLLkqlP1_GU27Q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ebhu6orodkGrwgK2a6D5c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ODlAHgfOIka_v5cj4Si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Yk0u1GdP_EyleVByGsb70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4tMnvL9hLUGLABVn47i.I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jvqhSlyhFkaiJvlq3jmH_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NPyc1jYL8kyYoLwl.sMau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ju17YGMH5EWzLDvGGA0_z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vSAb2gmifEmj50oNtmV_h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mjvsZM2Z.kiZlPBXnqjsP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zIV0hciOL0W247OoLy8Xd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NIfJh_oeJ06_xDiDq8A6fQ"/>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4450</TotalTime>
  <Words>2783</Words>
  <Application>Microsoft Office PowerPoint</Application>
  <PresentationFormat>Экран (4:3)</PresentationFormat>
  <Paragraphs>354</Paragraphs>
  <Slides>18</Slides>
  <Notes>0</Notes>
  <HiddenSlides>0</HiddenSlides>
  <MMClips>0</MMClips>
  <ScaleCrop>false</ScaleCrop>
  <HeadingPairs>
    <vt:vector size="6" baseType="variant">
      <vt:variant>
        <vt:lpstr>Тема</vt:lpstr>
      </vt:variant>
      <vt:variant>
        <vt:i4>1</vt:i4>
      </vt:variant>
      <vt:variant>
        <vt:lpstr>Внедренные серверы OLE</vt:lpstr>
      </vt:variant>
      <vt:variant>
        <vt:i4>2</vt:i4>
      </vt:variant>
      <vt:variant>
        <vt:lpstr>Заголовки слайдов</vt:lpstr>
      </vt:variant>
      <vt:variant>
        <vt:i4>18</vt:i4>
      </vt:variant>
    </vt:vector>
  </HeadingPairs>
  <TitlesOfParts>
    <vt:vector size="21" baseType="lpstr">
      <vt:lpstr>Тема Office</vt:lpstr>
      <vt:lpstr>Visio</vt:lpstr>
      <vt:lpstr>Chart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COMPARISON OF THE PRODUCT TECHNICAL AND ECONOMIC CHARACTERISTICS TO THE WORLD COMPETITORS </vt:lpstr>
      <vt:lpstr>Презентация PowerPoint</vt:lpstr>
      <vt:lpstr>Презентация PowerPoint</vt:lpstr>
      <vt:lpstr>Презентация PowerPoint</vt:lpstr>
      <vt:lpstr>Презентация PowerPoint</vt:lpstr>
    </vt:vector>
  </TitlesOfParts>
  <Company>ОАО "НЛМК"</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Сергей</dc:creator>
  <cp:lastModifiedBy>Сергей</cp:lastModifiedBy>
  <cp:revision>763</cp:revision>
  <cp:lastPrinted>2019-05-26T09:45:20Z</cp:lastPrinted>
  <dcterms:created xsi:type="dcterms:W3CDTF">2015-09-10T06:18:27Z</dcterms:created>
  <dcterms:modified xsi:type="dcterms:W3CDTF">2019-06-25T05:48:22Z</dcterms:modified>
</cp:coreProperties>
</file>